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2"/>
  </p:notesMasterIdLst>
  <p:handoutMasterIdLst>
    <p:handoutMasterId r:id="rId13"/>
  </p:handoutMasterIdLst>
  <p:sldIdLst>
    <p:sldId id="263" r:id="rId5"/>
    <p:sldId id="259" r:id="rId6"/>
    <p:sldId id="267" r:id="rId7"/>
    <p:sldId id="270" r:id="rId8"/>
    <p:sldId id="264" r:id="rId9"/>
    <p:sldId id="268" r:id="rId10"/>
    <p:sldId id="269" r:id="rId11"/>
  </p:sldIdLst>
  <p:sldSz cx="12188825" cy="6858000"/>
  <p:notesSz cx="6858000" cy="9144000"/>
  <p:defaultTextStyle>
    <a:lvl1pPr marL="0" algn="l" rtl="0" latinLnBrk="0">
      <a:defRPr sz="2400" kern="1200">
        <a:solidFill>
          <a:schemeClr val="tx1"/>
        </a:solidFill>
        <a:latin typeface="+mn-lt"/>
        <a:ea typeface="+mn-ea"/>
        <a:cs typeface="+mn-cs"/>
      </a:defRPr>
    </a:lvl1pPr>
    <a:lvl2pPr marL="609493" algn="l" rtl="0" latinLnBrk="0">
      <a:defRPr sz="2400" kern="1200">
        <a:solidFill>
          <a:schemeClr val="tx1"/>
        </a:solidFill>
        <a:latin typeface="+mn-lt"/>
        <a:ea typeface="+mn-ea"/>
        <a:cs typeface="+mn-cs"/>
      </a:defRPr>
    </a:lvl2pPr>
    <a:lvl3pPr marL="1218987" algn="l" rtl="0" latinLnBrk="0">
      <a:defRPr sz="2400" kern="1200">
        <a:solidFill>
          <a:schemeClr val="tx1"/>
        </a:solidFill>
        <a:latin typeface="+mn-lt"/>
        <a:ea typeface="+mn-ea"/>
        <a:cs typeface="+mn-cs"/>
      </a:defRPr>
    </a:lvl3pPr>
    <a:lvl4pPr marL="1828480" algn="l" rtl="0" latinLnBrk="0">
      <a:defRPr sz="2400" kern="1200">
        <a:solidFill>
          <a:schemeClr val="tx1"/>
        </a:solidFill>
        <a:latin typeface="+mn-lt"/>
        <a:ea typeface="+mn-ea"/>
        <a:cs typeface="+mn-cs"/>
      </a:defRPr>
    </a:lvl4pPr>
    <a:lvl5pPr marL="2437973" algn="l" rtl="0" latinLnBrk="0">
      <a:defRPr sz="2400" kern="1200">
        <a:solidFill>
          <a:schemeClr val="tx1"/>
        </a:solidFill>
        <a:latin typeface="+mn-lt"/>
        <a:ea typeface="+mn-ea"/>
        <a:cs typeface="+mn-cs"/>
      </a:defRPr>
    </a:lvl5pPr>
    <a:lvl6pPr marL="3047467" algn="l" rtl="0" latinLnBrk="0">
      <a:defRPr sz="2400" kern="1200">
        <a:solidFill>
          <a:schemeClr val="tx1"/>
        </a:solidFill>
        <a:latin typeface="+mn-lt"/>
        <a:ea typeface="+mn-ea"/>
        <a:cs typeface="+mn-cs"/>
      </a:defRPr>
    </a:lvl6pPr>
    <a:lvl7pPr marL="3656960" algn="l" rtl="0" latinLnBrk="0">
      <a:defRPr sz="2400" kern="1200">
        <a:solidFill>
          <a:schemeClr val="tx1"/>
        </a:solidFill>
        <a:latin typeface="+mn-lt"/>
        <a:ea typeface="+mn-ea"/>
        <a:cs typeface="+mn-cs"/>
      </a:defRPr>
    </a:lvl7pPr>
    <a:lvl8pPr marL="4266453" algn="l" rtl="0" latinLnBrk="0">
      <a:defRPr sz="2400" kern="1200">
        <a:solidFill>
          <a:schemeClr val="tx1"/>
        </a:solidFill>
        <a:latin typeface="+mn-lt"/>
        <a:ea typeface="+mn-ea"/>
        <a:cs typeface="+mn-cs"/>
      </a:defRPr>
    </a:lvl8pPr>
    <a:lvl9pPr marL="4875947" algn="l" rtl="0" latinLnBrk="0">
      <a:defRPr sz="24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3EB"/>
    <a:srgbClr val="FFCE00"/>
    <a:srgbClr val="003DA6"/>
    <a:srgbClr val="CF0A2C"/>
    <a:srgbClr val="1F355E"/>
    <a:srgbClr val="7D86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2F1CD-B37E-4081-A28E-BBF0839F8C9B}" v="989" dt="2024-01-17T18:25:42.509"/>
    <p1510:client id="{C4D3251F-756D-4DD5-80FA-5465160E4FDE}" v="33" dt="2024-01-17T09:07:30.699"/>
    <p1510:client id="{FB764E9C-ABA2-4ED2-B192-1448CB8F7D96}" v="44" vWet="46" dt="2024-01-17T18:07:20.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94083" autoAdjust="0"/>
  </p:normalViewPr>
  <p:slideViewPr>
    <p:cSldViewPr>
      <p:cViewPr varScale="1">
        <p:scale>
          <a:sx n="77" d="100"/>
          <a:sy n="77" d="100"/>
        </p:scale>
        <p:origin x="768" y="72"/>
      </p:cViewPr>
      <p:guideLst>
        <p:guide orient="horz" pos="2160"/>
        <p:guide pos="3839"/>
      </p:guideLst>
    </p:cSldViewPr>
  </p:slideViewPr>
  <p:notesTextViewPr>
    <p:cViewPr>
      <p:scale>
        <a:sx n="100" d="100"/>
        <a:sy n="100" d="100"/>
      </p:scale>
      <p:origin x="0" y="0"/>
    </p:cViewPr>
  </p:notesTextViewPr>
  <p:notesViewPr>
    <p:cSldViewPr>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EA50B2-38AF-46B6-AC4E-507D45996294}" type="datetimeFigureOut">
              <a:rPr lang="en-US" smtClean="0"/>
              <a:t>1/17/2024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C7AED6-EB9B-40E1-973A-B44D94E72D30}" type="slidenum">
              <a:rPr lang="en-US" smtClean="0"/>
              <a:t>‹#›</a:t>
            </a:fld>
            <a:endParaRPr lang="en-US"/>
          </a:p>
        </p:txBody>
      </p:sp>
    </p:spTree>
    <p:extLst>
      <p:ext uri="{BB962C8B-B14F-4D97-AF65-F5344CB8AC3E}">
        <p14:creationId xmlns:p14="http://schemas.microsoft.com/office/powerpoint/2010/main" val="1913846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2547373683"/>
      </p:ext>
    </p:extLst>
  </p:cSld>
  <p:clrMap bg1="lt1" tx1="dk1" bg2="lt2" tx2="dk2" accent1="accent1" accent2="accent2" accent3="accent3" accent4="accent4" accent5="accent5" accent6="accent6" hlink="hlink" folHlink="folHlink"/>
  <p:notesStyle>
    <a:lvl1pPr marL="0" algn="l" rtl="0">
      <a:defRPr sz="1600" kern="1200">
        <a:solidFill>
          <a:schemeClr val="tx1"/>
        </a:solidFill>
        <a:latin typeface="+mn-lt"/>
        <a:ea typeface="+mn-ea"/>
        <a:cs typeface="+mn-cs"/>
      </a:defRPr>
    </a:lvl1pPr>
    <a:lvl2pPr marL="609493" algn="l" rtl="0">
      <a:defRPr sz="1600" kern="1200">
        <a:solidFill>
          <a:schemeClr val="tx1"/>
        </a:solidFill>
        <a:latin typeface="+mn-lt"/>
        <a:ea typeface="+mn-ea"/>
        <a:cs typeface="+mn-cs"/>
      </a:defRPr>
    </a:lvl2pPr>
    <a:lvl3pPr marL="1218987" algn="l" rtl="0">
      <a:defRPr sz="1600" kern="1200">
        <a:solidFill>
          <a:schemeClr val="tx1"/>
        </a:solidFill>
        <a:latin typeface="+mn-lt"/>
        <a:ea typeface="+mn-ea"/>
        <a:cs typeface="+mn-cs"/>
      </a:defRPr>
    </a:lvl3pPr>
    <a:lvl4pPr marL="1828480" algn="l" rtl="0">
      <a:defRPr sz="1600" kern="1200">
        <a:solidFill>
          <a:schemeClr val="tx1"/>
        </a:solidFill>
        <a:latin typeface="+mn-lt"/>
        <a:ea typeface="+mn-ea"/>
        <a:cs typeface="+mn-cs"/>
      </a:defRPr>
    </a:lvl4pPr>
    <a:lvl5pPr marL="2437973" algn="l" rtl="0">
      <a:defRPr sz="1600" kern="1200">
        <a:solidFill>
          <a:schemeClr val="tx1"/>
        </a:solidFill>
        <a:latin typeface="+mn-lt"/>
        <a:ea typeface="+mn-ea"/>
        <a:cs typeface="+mn-cs"/>
      </a:defRPr>
    </a:lvl5pPr>
    <a:lvl6pPr marL="3047467" algn="l" rtl="0">
      <a:defRPr sz="1600" kern="1200">
        <a:solidFill>
          <a:schemeClr val="tx1"/>
        </a:solidFill>
        <a:latin typeface="+mn-lt"/>
        <a:ea typeface="+mn-ea"/>
        <a:cs typeface="+mn-cs"/>
      </a:defRPr>
    </a:lvl6pPr>
    <a:lvl7pPr marL="3656960" algn="l" rtl="0">
      <a:defRPr sz="1600" kern="1200">
        <a:solidFill>
          <a:schemeClr val="tx1"/>
        </a:solidFill>
        <a:latin typeface="+mn-lt"/>
        <a:ea typeface="+mn-ea"/>
        <a:cs typeface="+mn-cs"/>
      </a:defRPr>
    </a:lvl7pPr>
    <a:lvl8pPr marL="4266453" algn="l" rtl="0">
      <a:defRPr sz="1600" kern="1200">
        <a:solidFill>
          <a:schemeClr val="tx1"/>
        </a:solidFill>
        <a:latin typeface="+mn-lt"/>
        <a:ea typeface="+mn-ea"/>
        <a:cs typeface="+mn-cs"/>
      </a:defRPr>
    </a:lvl8pPr>
    <a:lvl9pPr marL="4875947" algn="l" rtl="0">
      <a:defRPr sz="16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3DA6"/>
        </a:solidFill>
        <a:effectLst/>
      </p:bgPr>
    </p:bg>
    <p:spTree>
      <p:nvGrpSpPr>
        <p:cNvPr id="1" name=""/>
        <p:cNvGrpSpPr/>
        <p:nvPr/>
      </p:nvGrpSpPr>
      <p:grpSpPr>
        <a:xfrm>
          <a:off x="0" y="0"/>
          <a:ext cx="0" cy="0"/>
          <a:chOff x="0" y="0"/>
          <a:chExt cx="0" cy="0"/>
        </a:xfrm>
      </p:grpSpPr>
      <p:pic>
        <p:nvPicPr>
          <p:cNvPr id="1039" name="Picture 15" descr="C:\Users\tjernigan\Desktop\KUMC_ppt_template\murphy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7657"/>
          <a:stretch/>
        </p:blipFill>
        <p:spPr bwMode="auto">
          <a:xfrm>
            <a:off x="912812" y="0"/>
            <a:ext cx="11276013" cy="6870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7795" y="-2275"/>
            <a:ext cx="5000151" cy="6860276"/>
          </a:xfrm>
          <a:custGeom>
            <a:avLst/>
            <a:gdLst>
              <a:gd name="connsiteX0" fmla="*/ 0 w 3128749"/>
              <a:gd name="connsiteY0" fmla="*/ 0 h 6858000"/>
              <a:gd name="connsiteX1" fmla="*/ 3128749 w 3128749"/>
              <a:gd name="connsiteY1" fmla="*/ 0 h 6858000"/>
              <a:gd name="connsiteX2" fmla="*/ 3128749 w 3128749"/>
              <a:gd name="connsiteY2" fmla="*/ 6858000 h 6858000"/>
              <a:gd name="connsiteX3" fmla="*/ 0 w 3128749"/>
              <a:gd name="connsiteY3" fmla="*/ 6858000 h 6858000"/>
              <a:gd name="connsiteX4" fmla="*/ 0 w 3128749"/>
              <a:gd name="connsiteY4" fmla="*/ 0 h 6858000"/>
              <a:gd name="connsiteX0" fmla="*/ 0 w 4998492"/>
              <a:gd name="connsiteY0" fmla="*/ 0 h 6858000"/>
              <a:gd name="connsiteX1" fmla="*/ 4998492 w 4998492"/>
              <a:gd name="connsiteY1" fmla="*/ 0 h 6858000"/>
              <a:gd name="connsiteX2" fmla="*/ 3128749 w 4998492"/>
              <a:gd name="connsiteY2" fmla="*/ 6858000 h 6858000"/>
              <a:gd name="connsiteX3" fmla="*/ 0 w 4998492"/>
              <a:gd name="connsiteY3" fmla="*/ 6858000 h 6858000"/>
              <a:gd name="connsiteX4" fmla="*/ 0 w 49984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92" h="6858000">
                <a:moveTo>
                  <a:pt x="0" y="0"/>
                </a:moveTo>
                <a:lnTo>
                  <a:pt x="4998492" y="0"/>
                </a:lnTo>
                <a:lnTo>
                  <a:pt x="3128749" y="6858000"/>
                </a:lnTo>
                <a:lnTo>
                  <a:pt x="0" y="6858000"/>
                </a:lnTo>
                <a:lnTo>
                  <a:pt x="0" y="0"/>
                </a:lnTo>
                <a:close/>
              </a:path>
            </a:pathLst>
          </a:cu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flipH="1">
            <a:off x="838041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855231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872420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889610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906800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923990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941180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958369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975559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992749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1009939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027129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1044318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61508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1078698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109588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1113078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1130267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1147457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1164647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118183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pic>
        <p:nvPicPr>
          <p:cNvPr id="1033" name="Picture 9" descr="C:\Users\tjernigan\Desktop\KUMC_ppt_template\dk blue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69063"/>
          <a:stretch/>
        </p:blipFill>
        <p:spPr bwMode="auto">
          <a:xfrm>
            <a:off x="596900" y="1"/>
            <a:ext cx="1203325" cy="9905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tjernigan\Desktop\KUMC_ppt_template\ku red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b="64303"/>
          <a:stretch/>
        </p:blipFill>
        <p:spPr bwMode="auto">
          <a:xfrm>
            <a:off x="8151812" y="5715000"/>
            <a:ext cx="120332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1" descr="S:\PMP\Printing\EPS Files\Med Center Logos NEW\KUMC Logos\KUMC\MedCntr_REV_UnitHorz.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599612" y="5917595"/>
            <a:ext cx="2132178" cy="58359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1266" name="Picture 2" descr="C:\Users\tjernigan\Desktop\KUMC_ppt_template\hemenway.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39" b="9959"/>
          <a:stretch/>
        </p:blipFill>
        <p:spPr bwMode="auto">
          <a:xfrm>
            <a:off x="-24335" y="1"/>
            <a:ext cx="122131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tjernigan\Desktop\KUMC_ppt_template\ku yellow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b="76118"/>
          <a:stretch/>
        </p:blipFill>
        <p:spPr bwMode="auto">
          <a:xfrm>
            <a:off x="608012" y="5598978"/>
            <a:ext cx="1981200" cy="12590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tjernigan\Desktop\KUMC_ppt_template\dk blue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55473"/>
          <a:stretch/>
        </p:blipFill>
        <p:spPr bwMode="auto">
          <a:xfrm>
            <a:off x="10590212" y="0"/>
            <a:ext cx="1203325" cy="14257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S:\PMP\Printing\EPS Files\Med Center Logos NEW\KUMC Logos\KUMC\MedCntr_REV_UnitHorz.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34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026" name="Picture 2" descr="C:\Users\tjernigan\Desktop\KUMC_ppt_template\campus.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295" r="19540"/>
          <a:stretch/>
        </p:blipFill>
        <p:spPr bwMode="auto">
          <a:xfrm>
            <a:off x="0" y="0"/>
            <a:ext cx="12188825" cy="687194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rot="5400000" flipH="1">
            <a:off x="155297" y="243018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flipH="1">
            <a:off x="155297" y="265504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flipH="1">
            <a:off x="155297" y="287991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flipH="1">
            <a:off x="155297" y="310477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flipH="1">
            <a:off x="155297" y="332964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flipH="1">
            <a:off x="155297" y="355450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flipH="1">
            <a:off x="155297" y="377937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5400000" flipH="1">
            <a:off x="155297" y="400423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5400000" flipH="1">
            <a:off x="155297" y="422910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5400000" flipH="1">
            <a:off x="155297" y="445396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flipH="1">
            <a:off x="155297" y="467883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5400000" flipH="1">
            <a:off x="155297" y="490369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a:off x="155297" y="512856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a:off x="155297" y="535342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rot="5400000" flipH="1">
            <a:off x="155297" y="557829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rot="5400000" flipH="1">
            <a:off x="155297" y="580315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rot="5400000" flipH="1">
            <a:off x="155297" y="6028021"/>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rot="5400000" flipH="1">
            <a:off x="155297" y="6252885"/>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rot="5400000" flipH="1">
            <a:off x="155297" y="2205316"/>
            <a:ext cx="295830" cy="1219199"/>
          </a:xfrm>
          <a:prstGeom prst="line">
            <a:avLst/>
          </a:prstGeom>
          <a:ln w="15875">
            <a:solidFill>
              <a:srgbClr val="FFCE00"/>
            </a:solidFill>
          </a:ln>
        </p:spPr>
        <p:style>
          <a:lnRef idx="1">
            <a:schemeClr val="accent1"/>
          </a:lnRef>
          <a:fillRef idx="0">
            <a:schemeClr val="accent1"/>
          </a:fillRef>
          <a:effectRef idx="0">
            <a:schemeClr val="accent1"/>
          </a:effectRef>
          <a:fontRef idx="minor">
            <a:schemeClr val="tx1"/>
          </a:fontRef>
        </p:style>
      </p:cxnSp>
      <p:pic>
        <p:nvPicPr>
          <p:cNvPr id="1040" name="Picture 3" descr="C:\Users\tjernigan\Desktop\KUMC_ppt_template\dk yellow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41"/>
          <a:stretch/>
        </p:blipFill>
        <p:spPr bwMode="auto">
          <a:xfrm>
            <a:off x="8527978" y="0"/>
            <a:ext cx="1203325" cy="213439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4" descr="C:\Users\tjernigan\Desktop\KUMC_ppt_template\lt blue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b="53217"/>
          <a:stretch/>
        </p:blipFill>
        <p:spPr bwMode="auto">
          <a:xfrm>
            <a:off x="2970212" y="5738160"/>
            <a:ext cx="910766" cy="11337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5" descr="C:\Users\tjernigan\Desktop\KUMC_ppt_template\ku red confetti.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t="22526"/>
          <a:stretch/>
        </p:blipFill>
        <p:spPr bwMode="auto">
          <a:xfrm>
            <a:off x="9371488" y="0"/>
            <a:ext cx="729631" cy="15041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 descr="S:\PMP\Printing\EPS Files\Med Center Logos NEW\KUMC Logos\KUMC\MedCntr_REV_UnitHorz.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38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03DA6"/>
        </a:solidFill>
        <a:effectLst/>
      </p:bgPr>
    </p:bg>
    <p:spTree>
      <p:nvGrpSpPr>
        <p:cNvPr id="1" name=""/>
        <p:cNvGrpSpPr/>
        <p:nvPr/>
      </p:nvGrpSpPr>
      <p:grpSpPr>
        <a:xfrm>
          <a:off x="0" y="0"/>
          <a:ext cx="0" cy="0"/>
          <a:chOff x="0" y="0"/>
          <a:chExt cx="0" cy="0"/>
        </a:xfrm>
      </p:grpSpPr>
      <p:pic>
        <p:nvPicPr>
          <p:cNvPr id="1036" name="Picture 12" descr="C:\Users\tjernigan\Desktop\KUMC_ppt_template\murphy4.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11844"/>
          <a:stretch/>
        </p:blipFill>
        <p:spPr bwMode="auto">
          <a:xfrm>
            <a:off x="3102440" y="-2275"/>
            <a:ext cx="9086386" cy="6860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7795" y="-2275"/>
            <a:ext cx="5000151" cy="6860276"/>
          </a:xfrm>
          <a:custGeom>
            <a:avLst/>
            <a:gdLst>
              <a:gd name="connsiteX0" fmla="*/ 0 w 3128749"/>
              <a:gd name="connsiteY0" fmla="*/ 0 h 6858000"/>
              <a:gd name="connsiteX1" fmla="*/ 3128749 w 3128749"/>
              <a:gd name="connsiteY1" fmla="*/ 0 h 6858000"/>
              <a:gd name="connsiteX2" fmla="*/ 3128749 w 3128749"/>
              <a:gd name="connsiteY2" fmla="*/ 6858000 h 6858000"/>
              <a:gd name="connsiteX3" fmla="*/ 0 w 3128749"/>
              <a:gd name="connsiteY3" fmla="*/ 6858000 h 6858000"/>
              <a:gd name="connsiteX4" fmla="*/ 0 w 3128749"/>
              <a:gd name="connsiteY4" fmla="*/ 0 h 6858000"/>
              <a:gd name="connsiteX0" fmla="*/ 0 w 4998492"/>
              <a:gd name="connsiteY0" fmla="*/ 0 h 6858000"/>
              <a:gd name="connsiteX1" fmla="*/ 4998492 w 4998492"/>
              <a:gd name="connsiteY1" fmla="*/ 0 h 6858000"/>
              <a:gd name="connsiteX2" fmla="*/ 3128749 w 4998492"/>
              <a:gd name="connsiteY2" fmla="*/ 6858000 h 6858000"/>
              <a:gd name="connsiteX3" fmla="*/ 0 w 4998492"/>
              <a:gd name="connsiteY3" fmla="*/ 6858000 h 6858000"/>
              <a:gd name="connsiteX4" fmla="*/ 0 w 49984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92" h="6858000">
                <a:moveTo>
                  <a:pt x="0" y="0"/>
                </a:moveTo>
                <a:lnTo>
                  <a:pt x="4998492" y="0"/>
                </a:lnTo>
                <a:lnTo>
                  <a:pt x="3128749" y="6858000"/>
                </a:lnTo>
                <a:lnTo>
                  <a:pt x="0" y="6858000"/>
                </a:lnTo>
                <a:lnTo>
                  <a:pt x="0" y="0"/>
                </a:lnTo>
                <a:close/>
              </a:path>
            </a:pathLst>
          </a:cu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flipH="1">
            <a:off x="838041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855231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872420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889610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906800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923990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941180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958369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975559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992749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1009939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027129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1044318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61508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1078698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109588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1113078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1130267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1147457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1164647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118183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pic>
        <p:nvPicPr>
          <p:cNvPr id="1033" name="Picture 9" descr="C:\Users\tjernigan\Desktop\KUMC_ppt_template\dk blue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69063"/>
          <a:stretch/>
        </p:blipFill>
        <p:spPr bwMode="auto">
          <a:xfrm>
            <a:off x="596900" y="1"/>
            <a:ext cx="1203325" cy="9905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tjernigan\Desktop\KUMC_ppt_template\ku red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b="64303"/>
          <a:stretch/>
        </p:blipFill>
        <p:spPr bwMode="auto">
          <a:xfrm>
            <a:off x="8151812" y="5715000"/>
            <a:ext cx="120332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1" descr="S:\PMP\Printing\EPS Files\Med Center Logos NEW\KUMC Logos\KUMC\MedCntr_REV_UnitHorz.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599612" y="5917595"/>
            <a:ext cx="2132178" cy="58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076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058" name="Picture 10" descr="C:\Users\tjernigan\Desktop\KUMC_ppt_template\HEB4.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007" r="50861" b="15498"/>
          <a:stretch/>
        </p:blipFill>
        <p:spPr bwMode="auto">
          <a:xfrm>
            <a:off x="7784665" y="0"/>
            <a:ext cx="4405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
          <p:cNvSpPr/>
          <p:nvPr userDrawn="1"/>
        </p:nvSpPr>
        <p:spPr>
          <a:xfrm>
            <a:off x="5789612" y="-2275"/>
            <a:ext cx="5000151" cy="6860276"/>
          </a:xfrm>
          <a:custGeom>
            <a:avLst/>
            <a:gdLst>
              <a:gd name="connsiteX0" fmla="*/ 0 w 3128749"/>
              <a:gd name="connsiteY0" fmla="*/ 0 h 6858000"/>
              <a:gd name="connsiteX1" fmla="*/ 3128749 w 3128749"/>
              <a:gd name="connsiteY1" fmla="*/ 0 h 6858000"/>
              <a:gd name="connsiteX2" fmla="*/ 3128749 w 3128749"/>
              <a:gd name="connsiteY2" fmla="*/ 6858000 h 6858000"/>
              <a:gd name="connsiteX3" fmla="*/ 0 w 3128749"/>
              <a:gd name="connsiteY3" fmla="*/ 6858000 h 6858000"/>
              <a:gd name="connsiteX4" fmla="*/ 0 w 3128749"/>
              <a:gd name="connsiteY4" fmla="*/ 0 h 6858000"/>
              <a:gd name="connsiteX0" fmla="*/ 0 w 4998492"/>
              <a:gd name="connsiteY0" fmla="*/ 0 h 6858000"/>
              <a:gd name="connsiteX1" fmla="*/ 4998492 w 4998492"/>
              <a:gd name="connsiteY1" fmla="*/ 0 h 6858000"/>
              <a:gd name="connsiteX2" fmla="*/ 3128749 w 4998492"/>
              <a:gd name="connsiteY2" fmla="*/ 6858000 h 6858000"/>
              <a:gd name="connsiteX3" fmla="*/ 0 w 4998492"/>
              <a:gd name="connsiteY3" fmla="*/ 6858000 h 6858000"/>
              <a:gd name="connsiteX4" fmla="*/ 0 w 49984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92" h="6858000">
                <a:moveTo>
                  <a:pt x="0" y="0"/>
                </a:moveTo>
                <a:lnTo>
                  <a:pt x="4998492" y="0"/>
                </a:lnTo>
                <a:lnTo>
                  <a:pt x="3128749"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C:\Users\tjernigan\Desktop\KUMC_ppt_template\ku red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b="38249"/>
          <a:stretch/>
        </p:blipFill>
        <p:spPr bwMode="auto">
          <a:xfrm>
            <a:off x="-11113" y="5969853"/>
            <a:ext cx="540512" cy="888147"/>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tjernigan\Desktop\KUMC_ppt_template\ku yellow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57115"/>
          <a:stretch/>
        </p:blipFill>
        <p:spPr bwMode="auto">
          <a:xfrm>
            <a:off x="9691687" y="0"/>
            <a:ext cx="1203325" cy="137318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tjernigan\Desktop\KUMC_ppt_template\ku gray confetti.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t="49803"/>
          <a:stretch/>
        </p:blipFill>
        <p:spPr bwMode="auto">
          <a:xfrm>
            <a:off x="9580521" y="-2275"/>
            <a:ext cx="434149" cy="5799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tjernigan\Desktop\KUMC_ppt_template\dk blue triangle.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113" y="0"/>
            <a:ext cx="989012" cy="36893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S:\PMP\Printing\EPS Files\Med Center Logos NEW\KUMC Logos\KUMC\MedCntr_REV_UnitHorz.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descr="C:\Users\tjernigan\Desktop\KUMC_ppt_template\HEB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3738"/>
          <a:stretch/>
        </p:blipFill>
        <p:spPr bwMode="auto">
          <a:xfrm>
            <a:off x="8459597" y="13138"/>
            <a:ext cx="3729228" cy="684486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
          <p:cNvSpPr/>
          <p:nvPr userDrawn="1"/>
        </p:nvSpPr>
        <p:spPr>
          <a:xfrm>
            <a:off x="5789612" y="-2275"/>
            <a:ext cx="5000151" cy="6860276"/>
          </a:xfrm>
          <a:custGeom>
            <a:avLst/>
            <a:gdLst>
              <a:gd name="connsiteX0" fmla="*/ 0 w 3128749"/>
              <a:gd name="connsiteY0" fmla="*/ 0 h 6858000"/>
              <a:gd name="connsiteX1" fmla="*/ 3128749 w 3128749"/>
              <a:gd name="connsiteY1" fmla="*/ 0 h 6858000"/>
              <a:gd name="connsiteX2" fmla="*/ 3128749 w 3128749"/>
              <a:gd name="connsiteY2" fmla="*/ 6858000 h 6858000"/>
              <a:gd name="connsiteX3" fmla="*/ 0 w 3128749"/>
              <a:gd name="connsiteY3" fmla="*/ 6858000 h 6858000"/>
              <a:gd name="connsiteX4" fmla="*/ 0 w 3128749"/>
              <a:gd name="connsiteY4" fmla="*/ 0 h 6858000"/>
              <a:gd name="connsiteX0" fmla="*/ 0 w 4998492"/>
              <a:gd name="connsiteY0" fmla="*/ 0 h 6858000"/>
              <a:gd name="connsiteX1" fmla="*/ 4998492 w 4998492"/>
              <a:gd name="connsiteY1" fmla="*/ 0 h 6858000"/>
              <a:gd name="connsiteX2" fmla="*/ 3128749 w 4998492"/>
              <a:gd name="connsiteY2" fmla="*/ 6858000 h 6858000"/>
              <a:gd name="connsiteX3" fmla="*/ 0 w 4998492"/>
              <a:gd name="connsiteY3" fmla="*/ 6858000 h 6858000"/>
              <a:gd name="connsiteX4" fmla="*/ 0 w 49984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92" h="6858000">
                <a:moveTo>
                  <a:pt x="0" y="0"/>
                </a:moveTo>
                <a:lnTo>
                  <a:pt x="4998492" y="0"/>
                </a:lnTo>
                <a:lnTo>
                  <a:pt x="3128749"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11" descr="S:\PMP\Printing\EPS Files\Med Center Logos NEW\KUMC Logos\KUMC\MedCntr_REV_UnitHorz.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jernigan\Desktop\KUMC_ppt_template\red triangl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rot="10800000">
            <a:off x="0" y="-2275"/>
            <a:ext cx="989013" cy="3689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tjernigan\Desktop\KUMC_ppt_template\dk blue confetti.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t="57115"/>
          <a:stretch/>
        </p:blipFill>
        <p:spPr bwMode="auto">
          <a:xfrm>
            <a:off x="9752012" y="0"/>
            <a:ext cx="1203325" cy="137318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jernigan\Desktop\KUMC_ppt_template\ku yellow confetti.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t="54101"/>
          <a:stretch/>
        </p:blipFill>
        <p:spPr bwMode="auto">
          <a:xfrm>
            <a:off x="9582009" y="-2275"/>
            <a:ext cx="474803" cy="5798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tjernigan\Desktop\KUMC_ppt_template\ku gray confetti.pn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b="36004"/>
          <a:stretch/>
        </p:blipFill>
        <p:spPr bwMode="auto">
          <a:xfrm>
            <a:off x="-1588" y="5969854"/>
            <a:ext cx="521549" cy="88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82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4"/>
          <p:cNvSpPr/>
          <p:nvPr userDrawn="1"/>
        </p:nvSpPr>
        <p:spPr>
          <a:xfrm>
            <a:off x="-10035" y="429903"/>
            <a:ext cx="10178567" cy="478435"/>
          </a:xfrm>
          <a:custGeom>
            <a:avLst/>
            <a:gdLst>
              <a:gd name="connsiteX0" fmla="*/ 0 w 7467600"/>
              <a:gd name="connsiteY0" fmla="*/ 0 h 685800"/>
              <a:gd name="connsiteX1" fmla="*/ 7467600 w 7467600"/>
              <a:gd name="connsiteY1" fmla="*/ 0 h 685800"/>
              <a:gd name="connsiteX2" fmla="*/ 7467600 w 7467600"/>
              <a:gd name="connsiteY2" fmla="*/ 685800 h 685800"/>
              <a:gd name="connsiteX3" fmla="*/ 0 w 7467600"/>
              <a:gd name="connsiteY3" fmla="*/ 685800 h 685800"/>
              <a:gd name="connsiteX4" fmla="*/ 0 w 7467600"/>
              <a:gd name="connsiteY4" fmla="*/ 0 h 685800"/>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691086 h 691086"/>
              <a:gd name="connsiteX4" fmla="*/ 0 w 7647308"/>
              <a:gd name="connsiteY4" fmla="*/ 5286 h 691086"/>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478435 h 691086"/>
              <a:gd name="connsiteX4" fmla="*/ 0 w 7647308"/>
              <a:gd name="connsiteY4" fmla="*/ 5286 h 691086"/>
              <a:gd name="connsiteX0" fmla="*/ 0 w 7647308"/>
              <a:gd name="connsiteY0" fmla="*/ 5286 h 478435"/>
              <a:gd name="connsiteX1" fmla="*/ 7647308 w 7647308"/>
              <a:gd name="connsiteY1" fmla="*/ 0 h 478435"/>
              <a:gd name="connsiteX2" fmla="*/ 7520763 w 7647308"/>
              <a:gd name="connsiteY2" fmla="*/ 467802 h 478435"/>
              <a:gd name="connsiteX3" fmla="*/ 0 w 7647308"/>
              <a:gd name="connsiteY3" fmla="*/ 478435 h 478435"/>
              <a:gd name="connsiteX4" fmla="*/ 0 w 7647308"/>
              <a:gd name="connsiteY4" fmla="*/ 5286 h 47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08" h="478435">
                <a:moveTo>
                  <a:pt x="0" y="5286"/>
                </a:moveTo>
                <a:lnTo>
                  <a:pt x="7647308" y="0"/>
                </a:lnTo>
                <a:lnTo>
                  <a:pt x="7520763" y="467802"/>
                </a:lnTo>
                <a:lnTo>
                  <a:pt x="0" y="478435"/>
                </a:lnTo>
                <a:lnTo>
                  <a:pt x="0" y="5286"/>
                </a:lnTo>
                <a:close/>
              </a:path>
            </a:pathLst>
          </a:custGeom>
          <a:solidFill>
            <a:srgbClr val="003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F0A2C"/>
              </a:solidFill>
            </a:endParaRPr>
          </a:p>
        </p:txBody>
      </p:sp>
      <p:pic>
        <p:nvPicPr>
          <p:cNvPr id="5122" name="Picture 2" descr="S:\PMP\Printing\EPS Files\Med Center Logos NEW\KUMC Logos\KUMC\MedCntr_1C_UnitHorz.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68532" y="6125323"/>
            <a:ext cx="1563258" cy="42787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tjernigan\Desktop\KUMC_ppt_template\ku yellow confetti.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7012" y="5316"/>
            <a:ext cx="495171" cy="13176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userDrawn="1"/>
        </p:nvCxnSpPr>
        <p:spPr>
          <a:xfrm rot="900000" flipV="1">
            <a:off x="76041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900000" flipV="1">
            <a:off x="94406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900000" flipV="1">
            <a:off x="112770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900000" flipV="1">
            <a:off x="131135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rot="900000" flipV="1">
            <a:off x="149500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900000" flipV="1">
            <a:off x="167865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900000" flipV="1">
            <a:off x="186230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900000" flipV="1">
            <a:off x="204594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900000" flipV="1">
            <a:off x="222959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900000" flipV="1">
            <a:off x="241324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900000" flipV="1">
            <a:off x="259689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900000" flipV="1">
            <a:off x="296418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900000" flipV="1">
            <a:off x="333148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900000" flipV="1">
            <a:off x="388242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900000" flipV="1">
            <a:off x="406607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900000" flipV="1">
            <a:off x="424972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900000" flipV="1">
            <a:off x="443337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900000" flipV="1">
            <a:off x="461702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900000" flipV="1">
            <a:off x="480066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900000" flipV="1">
            <a:off x="498431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900000" flipV="1">
            <a:off x="516796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900000" flipV="1">
            <a:off x="535161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900000" flipV="1">
            <a:off x="553526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900000" flipV="1">
            <a:off x="571890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900000" flipV="1">
            <a:off x="5902567"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900000" flipV="1">
            <a:off x="278054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900000" flipV="1">
            <a:off x="314783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900000" flipV="1">
            <a:off x="351513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900000" flipV="1">
            <a:off x="369878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74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4"/>
          <p:cNvSpPr/>
          <p:nvPr userDrawn="1"/>
        </p:nvSpPr>
        <p:spPr>
          <a:xfrm>
            <a:off x="-10035" y="429903"/>
            <a:ext cx="10178567" cy="478435"/>
          </a:xfrm>
          <a:custGeom>
            <a:avLst/>
            <a:gdLst>
              <a:gd name="connsiteX0" fmla="*/ 0 w 7467600"/>
              <a:gd name="connsiteY0" fmla="*/ 0 h 685800"/>
              <a:gd name="connsiteX1" fmla="*/ 7467600 w 7467600"/>
              <a:gd name="connsiteY1" fmla="*/ 0 h 685800"/>
              <a:gd name="connsiteX2" fmla="*/ 7467600 w 7467600"/>
              <a:gd name="connsiteY2" fmla="*/ 685800 h 685800"/>
              <a:gd name="connsiteX3" fmla="*/ 0 w 7467600"/>
              <a:gd name="connsiteY3" fmla="*/ 685800 h 685800"/>
              <a:gd name="connsiteX4" fmla="*/ 0 w 7467600"/>
              <a:gd name="connsiteY4" fmla="*/ 0 h 685800"/>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691086 h 691086"/>
              <a:gd name="connsiteX4" fmla="*/ 0 w 7647308"/>
              <a:gd name="connsiteY4" fmla="*/ 5286 h 691086"/>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478435 h 691086"/>
              <a:gd name="connsiteX4" fmla="*/ 0 w 7647308"/>
              <a:gd name="connsiteY4" fmla="*/ 5286 h 691086"/>
              <a:gd name="connsiteX0" fmla="*/ 0 w 7647308"/>
              <a:gd name="connsiteY0" fmla="*/ 5286 h 478435"/>
              <a:gd name="connsiteX1" fmla="*/ 7647308 w 7647308"/>
              <a:gd name="connsiteY1" fmla="*/ 0 h 478435"/>
              <a:gd name="connsiteX2" fmla="*/ 7520763 w 7647308"/>
              <a:gd name="connsiteY2" fmla="*/ 467802 h 478435"/>
              <a:gd name="connsiteX3" fmla="*/ 0 w 7647308"/>
              <a:gd name="connsiteY3" fmla="*/ 478435 h 478435"/>
              <a:gd name="connsiteX4" fmla="*/ 0 w 7647308"/>
              <a:gd name="connsiteY4" fmla="*/ 5286 h 47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08" h="478435">
                <a:moveTo>
                  <a:pt x="0" y="5286"/>
                </a:moveTo>
                <a:lnTo>
                  <a:pt x="7647308" y="0"/>
                </a:lnTo>
                <a:lnTo>
                  <a:pt x="7520763" y="467802"/>
                </a:lnTo>
                <a:lnTo>
                  <a:pt x="0" y="478435"/>
                </a:lnTo>
                <a:lnTo>
                  <a:pt x="0" y="5286"/>
                </a:lnTo>
                <a:close/>
              </a:path>
            </a:pathLst>
          </a:cu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F0A2C"/>
              </a:solidFill>
            </a:endParaRPr>
          </a:p>
        </p:txBody>
      </p:sp>
      <p:pic>
        <p:nvPicPr>
          <p:cNvPr id="6146" name="Picture 2" descr="C:\Users\tjernigan\Desktop\KUMC_ppt_template\ku blue confetti.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7012" y="5317"/>
            <a:ext cx="495171" cy="1317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MP\Printing\EPS Files\Med Center Logos NEW\KUMC Logos\KUMC\MedCntr_1C_UnitHorz.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8532" y="6125323"/>
            <a:ext cx="1563258" cy="4278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userDrawn="1"/>
        </p:nvCxnSpPr>
        <p:spPr>
          <a:xfrm rot="900000" flipV="1">
            <a:off x="76041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900000" flipV="1">
            <a:off x="94406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900000" flipV="1">
            <a:off x="112770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rot="900000" flipV="1">
            <a:off x="1311356"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900000" flipV="1">
            <a:off x="1495004"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900000" flipV="1">
            <a:off x="167865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900000" flipV="1">
            <a:off x="186230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900000" flipV="1">
            <a:off x="204594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900000" flipV="1">
            <a:off x="2229596"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900000" flipV="1">
            <a:off x="2413244"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900000" flipV="1">
            <a:off x="259689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900000" flipV="1">
            <a:off x="296418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900000" flipV="1">
            <a:off x="3331484"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900000" flipV="1">
            <a:off x="388242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900000" flipV="1">
            <a:off x="4066076"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900000" flipV="1">
            <a:off x="4249724"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900000" flipV="1">
            <a:off x="443337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900000" flipV="1">
            <a:off x="461702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900000" flipV="1">
            <a:off x="480066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900000" flipV="1">
            <a:off x="4984316"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900000" flipV="1">
            <a:off x="5167964"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900000" flipV="1">
            <a:off x="535161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900000" flipV="1">
            <a:off x="553526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900000" flipV="1">
            <a:off x="5718908"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900000" flipV="1">
            <a:off x="5902567"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900000" flipV="1">
            <a:off x="278054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900000" flipV="1">
            <a:off x="3147836"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900000" flipV="1">
            <a:off x="3515132"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900000" flipV="1">
            <a:off x="3698780" y="6562725"/>
            <a:ext cx="0" cy="304801"/>
          </a:xfrm>
          <a:prstGeom prst="line">
            <a:avLst/>
          </a:prstGeom>
          <a:ln w="15875">
            <a:solidFill>
              <a:srgbClr val="003D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83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Rectangle 4"/>
          <p:cNvSpPr/>
          <p:nvPr userDrawn="1"/>
        </p:nvSpPr>
        <p:spPr>
          <a:xfrm>
            <a:off x="-10035" y="429903"/>
            <a:ext cx="10178567" cy="478435"/>
          </a:xfrm>
          <a:custGeom>
            <a:avLst/>
            <a:gdLst>
              <a:gd name="connsiteX0" fmla="*/ 0 w 7467600"/>
              <a:gd name="connsiteY0" fmla="*/ 0 h 685800"/>
              <a:gd name="connsiteX1" fmla="*/ 7467600 w 7467600"/>
              <a:gd name="connsiteY1" fmla="*/ 0 h 685800"/>
              <a:gd name="connsiteX2" fmla="*/ 7467600 w 7467600"/>
              <a:gd name="connsiteY2" fmla="*/ 685800 h 685800"/>
              <a:gd name="connsiteX3" fmla="*/ 0 w 7467600"/>
              <a:gd name="connsiteY3" fmla="*/ 685800 h 685800"/>
              <a:gd name="connsiteX4" fmla="*/ 0 w 7467600"/>
              <a:gd name="connsiteY4" fmla="*/ 0 h 685800"/>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691086 h 691086"/>
              <a:gd name="connsiteX4" fmla="*/ 0 w 7647308"/>
              <a:gd name="connsiteY4" fmla="*/ 5286 h 691086"/>
              <a:gd name="connsiteX0" fmla="*/ 0 w 7647308"/>
              <a:gd name="connsiteY0" fmla="*/ 5286 h 691086"/>
              <a:gd name="connsiteX1" fmla="*/ 7647308 w 7647308"/>
              <a:gd name="connsiteY1" fmla="*/ 0 h 691086"/>
              <a:gd name="connsiteX2" fmla="*/ 7467600 w 7647308"/>
              <a:gd name="connsiteY2" fmla="*/ 691086 h 691086"/>
              <a:gd name="connsiteX3" fmla="*/ 0 w 7647308"/>
              <a:gd name="connsiteY3" fmla="*/ 478435 h 691086"/>
              <a:gd name="connsiteX4" fmla="*/ 0 w 7647308"/>
              <a:gd name="connsiteY4" fmla="*/ 5286 h 691086"/>
              <a:gd name="connsiteX0" fmla="*/ 0 w 7647308"/>
              <a:gd name="connsiteY0" fmla="*/ 5286 h 478435"/>
              <a:gd name="connsiteX1" fmla="*/ 7647308 w 7647308"/>
              <a:gd name="connsiteY1" fmla="*/ 0 h 478435"/>
              <a:gd name="connsiteX2" fmla="*/ 7520763 w 7647308"/>
              <a:gd name="connsiteY2" fmla="*/ 467802 h 478435"/>
              <a:gd name="connsiteX3" fmla="*/ 0 w 7647308"/>
              <a:gd name="connsiteY3" fmla="*/ 478435 h 478435"/>
              <a:gd name="connsiteX4" fmla="*/ 0 w 7647308"/>
              <a:gd name="connsiteY4" fmla="*/ 5286 h 47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08" h="478435">
                <a:moveTo>
                  <a:pt x="0" y="5286"/>
                </a:moveTo>
                <a:lnTo>
                  <a:pt x="7647308" y="0"/>
                </a:lnTo>
                <a:lnTo>
                  <a:pt x="7520763" y="467802"/>
                </a:lnTo>
                <a:lnTo>
                  <a:pt x="0" y="478435"/>
                </a:lnTo>
                <a:lnTo>
                  <a:pt x="0" y="5286"/>
                </a:lnTo>
                <a:close/>
              </a:path>
            </a:pathLst>
          </a:custGeom>
          <a:solidFill>
            <a:srgbClr val="1F3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F0A2C"/>
              </a:solidFill>
            </a:endParaRPr>
          </a:p>
        </p:txBody>
      </p:sp>
      <p:pic>
        <p:nvPicPr>
          <p:cNvPr id="10242" name="Picture 2" descr="C:\Users\tjernigan\Desktop\KUMC_ppt_template\ku red confetti.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7012" y="5317"/>
            <a:ext cx="495171" cy="13176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PMP\Printing\EPS Files\Med Center Logos NEW\KUMC Logos\KUMC\MedCntr_1C_UnitHorz.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8532" y="6125323"/>
            <a:ext cx="1563258" cy="4278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userDrawn="1"/>
        </p:nvCxnSpPr>
        <p:spPr>
          <a:xfrm rot="900000" flipV="1">
            <a:off x="76041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900000" flipV="1">
            <a:off x="94406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900000" flipV="1">
            <a:off x="112770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900000" flipV="1">
            <a:off x="131135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900000" flipV="1">
            <a:off x="149500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900000" flipV="1">
            <a:off x="167865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900000" flipV="1">
            <a:off x="186230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900000" flipV="1">
            <a:off x="204594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900000" flipV="1">
            <a:off x="222959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900000" flipV="1">
            <a:off x="241324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900000" flipV="1">
            <a:off x="259689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900000" flipV="1">
            <a:off x="296418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900000" flipV="1">
            <a:off x="333148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900000" flipV="1">
            <a:off x="388242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900000" flipV="1">
            <a:off x="406607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900000" flipV="1">
            <a:off x="424972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900000" flipV="1">
            <a:off x="443337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900000" flipV="1">
            <a:off x="461702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900000" flipV="1">
            <a:off x="480066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900000" flipV="1">
            <a:off x="498431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900000" flipV="1">
            <a:off x="5167964"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900000" flipV="1">
            <a:off x="535161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900000" flipV="1">
            <a:off x="553526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900000" flipV="1">
            <a:off x="5718908"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900000" flipV="1">
            <a:off x="5902567"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rot="900000" flipV="1">
            <a:off x="278054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900000" flipV="1">
            <a:off x="3147836"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900000" flipV="1">
            <a:off x="3515132"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900000" flipV="1">
            <a:off x="3698780" y="6562725"/>
            <a:ext cx="0" cy="304801"/>
          </a:xfrm>
          <a:prstGeom prst="line">
            <a:avLst/>
          </a:prstGeom>
          <a:ln w="15875">
            <a:solidFill>
              <a:srgbClr val="CF0A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606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003DA6"/>
        </a:solidFill>
        <a:effectLst/>
      </p:bgPr>
    </p:bg>
    <p:spTree>
      <p:nvGrpSpPr>
        <p:cNvPr id="1" name=""/>
        <p:cNvGrpSpPr/>
        <p:nvPr/>
      </p:nvGrpSpPr>
      <p:grpSpPr>
        <a:xfrm>
          <a:off x="0" y="0"/>
          <a:ext cx="0" cy="0"/>
          <a:chOff x="0" y="0"/>
          <a:chExt cx="0" cy="0"/>
        </a:xfrm>
      </p:grpSpPr>
      <p:pic>
        <p:nvPicPr>
          <p:cNvPr id="7170" name="Picture 2" descr="C:\Users\tjernigan\Desktop\KUMC_ppt_template\HEB6.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8705" r="26896" b="8677"/>
          <a:stretch/>
        </p:blipFill>
        <p:spPr bwMode="auto">
          <a:xfrm>
            <a:off x="3071532" y="0"/>
            <a:ext cx="911729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7795" y="-2275"/>
            <a:ext cx="5000151" cy="6860276"/>
          </a:xfrm>
          <a:custGeom>
            <a:avLst/>
            <a:gdLst>
              <a:gd name="connsiteX0" fmla="*/ 0 w 3128749"/>
              <a:gd name="connsiteY0" fmla="*/ 0 h 6858000"/>
              <a:gd name="connsiteX1" fmla="*/ 3128749 w 3128749"/>
              <a:gd name="connsiteY1" fmla="*/ 0 h 6858000"/>
              <a:gd name="connsiteX2" fmla="*/ 3128749 w 3128749"/>
              <a:gd name="connsiteY2" fmla="*/ 6858000 h 6858000"/>
              <a:gd name="connsiteX3" fmla="*/ 0 w 3128749"/>
              <a:gd name="connsiteY3" fmla="*/ 6858000 h 6858000"/>
              <a:gd name="connsiteX4" fmla="*/ 0 w 3128749"/>
              <a:gd name="connsiteY4" fmla="*/ 0 h 6858000"/>
              <a:gd name="connsiteX0" fmla="*/ 0 w 4998492"/>
              <a:gd name="connsiteY0" fmla="*/ 0 h 6858000"/>
              <a:gd name="connsiteX1" fmla="*/ 4998492 w 4998492"/>
              <a:gd name="connsiteY1" fmla="*/ 0 h 6858000"/>
              <a:gd name="connsiteX2" fmla="*/ 3128749 w 4998492"/>
              <a:gd name="connsiteY2" fmla="*/ 6858000 h 6858000"/>
              <a:gd name="connsiteX3" fmla="*/ 0 w 4998492"/>
              <a:gd name="connsiteY3" fmla="*/ 6858000 h 6858000"/>
              <a:gd name="connsiteX4" fmla="*/ 0 w 49984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92" h="6858000">
                <a:moveTo>
                  <a:pt x="0" y="0"/>
                </a:moveTo>
                <a:lnTo>
                  <a:pt x="4998492" y="0"/>
                </a:lnTo>
                <a:lnTo>
                  <a:pt x="3128749" y="6858000"/>
                </a:lnTo>
                <a:lnTo>
                  <a:pt x="0" y="6858000"/>
                </a:lnTo>
                <a:lnTo>
                  <a:pt x="0" y="0"/>
                </a:lnTo>
                <a:close/>
              </a:path>
            </a:pathLst>
          </a:cu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flipH="1">
            <a:off x="838041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855231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872420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889610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906800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923990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941180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958369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975559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992749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1009939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027129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1044318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61508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1078698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109588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11130780"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11302678"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11474576"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11646474"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11818382" y="-228600"/>
            <a:ext cx="295830" cy="1219199"/>
          </a:xfrm>
          <a:prstGeom prst="line">
            <a:avLst/>
          </a:prstGeom>
          <a:ln w="15875">
            <a:solidFill>
              <a:srgbClr val="DFE3EB"/>
            </a:solidFill>
          </a:ln>
        </p:spPr>
        <p:style>
          <a:lnRef idx="1">
            <a:schemeClr val="accent1"/>
          </a:lnRef>
          <a:fillRef idx="0">
            <a:schemeClr val="accent1"/>
          </a:fillRef>
          <a:effectRef idx="0">
            <a:schemeClr val="accent1"/>
          </a:effectRef>
          <a:fontRef idx="minor">
            <a:schemeClr val="tx1"/>
          </a:fontRef>
        </p:style>
      </p:cxnSp>
      <p:pic>
        <p:nvPicPr>
          <p:cNvPr id="1033" name="Picture 9" descr="C:\Users\tjernigan\Desktop\KUMC_ppt_template\dk blue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69063"/>
          <a:stretch/>
        </p:blipFill>
        <p:spPr bwMode="auto">
          <a:xfrm>
            <a:off x="596900" y="1"/>
            <a:ext cx="1203325" cy="9905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tjernigan\Desktop\KUMC_ppt_template\ku red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b="77118"/>
          <a:stretch/>
        </p:blipFill>
        <p:spPr bwMode="auto">
          <a:xfrm>
            <a:off x="8810137" y="6125322"/>
            <a:ext cx="1203325" cy="7326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S:\PMP\Printing\EPS Files\Med Center Logos NEW\KUMC Logos\KUMC\MedCntr_REV_UnitHorz.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25893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026" name="Picture 2" descr="C:\Users\tjernigan\Desktop\KUMC_ppt_template\HEB7.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62" b="16140"/>
          <a:stretch/>
        </p:blipFill>
        <p:spPr bwMode="auto">
          <a:xfrm>
            <a:off x="-1" y="0"/>
            <a:ext cx="12188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tjernigan\Desktop\KUMC_ppt_template\ku red confetti.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54147"/>
          <a:stretch/>
        </p:blipFill>
        <p:spPr bwMode="auto">
          <a:xfrm>
            <a:off x="10590212" y="-35627"/>
            <a:ext cx="1203325" cy="146819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tjernigan\Desktop\KUMC_ppt_template\dk blue confetti.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b="76118"/>
          <a:stretch/>
        </p:blipFill>
        <p:spPr bwMode="auto">
          <a:xfrm>
            <a:off x="608012" y="5598978"/>
            <a:ext cx="1981200" cy="1259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S:\PMP\Printing\EPS Files\Med Center Logos NEW\KUMC Logos\KUMC\MedCntr_REV_UnitHorz.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168532" y="6125322"/>
            <a:ext cx="1563258" cy="42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3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4" r:id="rId2"/>
    <p:sldLayoutId id="2147483658" r:id="rId3"/>
    <p:sldLayoutId id="2147483659" r:id="rId4"/>
    <p:sldLayoutId id="2147483660" r:id="rId5"/>
    <p:sldLayoutId id="2147483661" r:id="rId6"/>
    <p:sldLayoutId id="2147483665" r:id="rId7"/>
    <p:sldLayoutId id="2147483662" r:id="rId8"/>
    <p:sldLayoutId id="2147483663" r:id="rId9"/>
    <p:sldLayoutId id="2147483666" r:id="rId10"/>
    <p:sldLayoutId id="2147483667" r:id="rId11"/>
  </p:sldLayoutIdLst>
  <p:hf hdr="0" ftr="0" dt="0"/>
  <p:txStyles>
    <p:titleStyle>
      <a:lvl1pPr algn="l" rtl="0" eaLnBrk="1" latinLnBrk="0" hangingPunct="1">
        <a:spcBef>
          <a:spcPct val="0"/>
        </a:spcBef>
        <a:buNone/>
        <a:defRPr sz="5600" kern="1200">
          <a:solidFill>
            <a:schemeClr val="tx2"/>
          </a:solidFill>
          <a:latin typeface="+mj-lt"/>
          <a:ea typeface="+mj-ea"/>
          <a:cs typeface="+mj-cs"/>
        </a:defRPr>
      </a:lvl1pPr>
      <a:extLst/>
    </p:titleStyle>
    <p:bodyStyle>
      <a:lvl1pPr marL="426645" indent="-426645" algn="l" rtl="0" eaLnBrk="1" latinLnBrk="0" hangingPunct="1">
        <a:spcBef>
          <a:spcPts val="933"/>
        </a:spcBef>
        <a:buClr>
          <a:schemeClr val="accent2"/>
        </a:buClr>
        <a:buSzPct val="60000"/>
        <a:buFont typeface="Wingdings"/>
        <a:buChar char=""/>
        <a:defRPr sz="3900" kern="1200">
          <a:solidFill>
            <a:schemeClr val="tx1"/>
          </a:solidFill>
          <a:latin typeface="+mn-lt"/>
          <a:ea typeface="+mn-ea"/>
          <a:cs typeface="+mn-cs"/>
        </a:defRPr>
      </a:lvl1pPr>
      <a:lvl2pPr marL="853291" indent="-365696" algn="l" rtl="0" eaLnBrk="1" latinLnBrk="0" hangingPunct="1">
        <a:spcBef>
          <a:spcPts val="733"/>
        </a:spcBef>
        <a:buClr>
          <a:schemeClr val="accent1"/>
        </a:buClr>
        <a:buSzPct val="70000"/>
        <a:buFont typeface="Wingdings 2"/>
        <a:buChar char=""/>
        <a:defRPr sz="3500" kern="1200">
          <a:solidFill>
            <a:schemeClr val="tx1"/>
          </a:solidFill>
          <a:latin typeface="+mn-lt"/>
          <a:ea typeface="+mn-ea"/>
          <a:cs typeface="+mn-cs"/>
        </a:defRPr>
      </a:lvl2pPr>
      <a:lvl3pPr marL="1218987" indent="-304747" algn="l" rtl="0" eaLnBrk="1" latinLnBrk="0" hangingPunct="1">
        <a:spcBef>
          <a:spcPts val="667"/>
        </a:spcBef>
        <a:buClr>
          <a:schemeClr val="accent2"/>
        </a:buClr>
        <a:buSzPct val="75000"/>
        <a:buFont typeface="Wingdings"/>
        <a:buChar char=""/>
        <a:defRPr sz="3100" kern="1200">
          <a:solidFill>
            <a:schemeClr val="tx1"/>
          </a:solidFill>
          <a:latin typeface="+mn-lt"/>
          <a:ea typeface="+mn-ea"/>
          <a:cs typeface="+mn-cs"/>
        </a:defRPr>
      </a:lvl3pPr>
      <a:lvl4pPr marL="1828480" indent="-304747" algn="l" rtl="0" eaLnBrk="1" latinLnBrk="0" hangingPunct="1">
        <a:spcBef>
          <a:spcPts val="533"/>
        </a:spcBef>
        <a:buClr>
          <a:schemeClr val="accent3"/>
        </a:buClr>
        <a:buSzPct val="75000"/>
        <a:buFont typeface="Wingdings"/>
        <a:buChar char=""/>
        <a:defRPr sz="2700" kern="1200">
          <a:solidFill>
            <a:schemeClr val="tx1"/>
          </a:solidFill>
          <a:latin typeface="+mn-lt"/>
          <a:ea typeface="+mn-ea"/>
          <a:cs typeface="+mn-cs"/>
        </a:defRPr>
      </a:lvl4pPr>
      <a:lvl5pPr marL="2437973" indent="-304747" algn="l" rtl="0" eaLnBrk="1" latinLnBrk="0" hangingPunct="1">
        <a:spcBef>
          <a:spcPts val="533"/>
        </a:spcBef>
        <a:buClr>
          <a:schemeClr val="accent4"/>
        </a:buClr>
        <a:buSzPct val="65000"/>
        <a:buFont typeface="Wingdings"/>
        <a:buChar char=""/>
        <a:defRPr sz="2700" kern="1200">
          <a:solidFill>
            <a:schemeClr val="tx1"/>
          </a:solidFill>
          <a:latin typeface="+mn-lt"/>
          <a:ea typeface="+mn-ea"/>
          <a:cs typeface="+mn-cs"/>
        </a:defRPr>
      </a:lvl5pPr>
      <a:lvl6pPr marL="2803669" indent="-304747" algn="l" rtl="0" eaLnBrk="1" latinLnBrk="0" hangingPunct="1">
        <a:spcBef>
          <a:spcPct val="20000"/>
        </a:spcBef>
        <a:buClr>
          <a:schemeClr val="accent1"/>
        </a:buClr>
        <a:buFont typeface="Wingdings"/>
        <a:buNone/>
        <a:defRPr sz="2400" kern="1200" baseline="0">
          <a:solidFill>
            <a:schemeClr val="tx1"/>
          </a:solidFill>
          <a:latin typeface="+mn-lt"/>
          <a:ea typeface="+mn-ea"/>
          <a:cs typeface="+mn-cs"/>
        </a:defRPr>
      </a:lvl6pPr>
      <a:lvl7pPr marL="3169365" indent="-304747" algn="l" rtl="0" eaLnBrk="1" latinLnBrk="0" hangingPunct="1">
        <a:spcBef>
          <a:spcPct val="20000"/>
        </a:spcBef>
        <a:buClr>
          <a:schemeClr val="accent2"/>
        </a:buClr>
        <a:buFont typeface="Wingdings"/>
        <a:buChar char="§"/>
        <a:defRPr sz="2400" kern="1200" baseline="0">
          <a:solidFill>
            <a:schemeClr val="tx1"/>
          </a:solidFill>
          <a:latin typeface="+mn-lt"/>
          <a:ea typeface="+mn-ea"/>
          <a:cs typeface="+mn-cs"/>
        </a:defRPr>
      </a:lvl7pPr>
      <a:lvl8pPr marL="3535061" indent="-304747" algn="l" rtl="0" eaLnBrk="1" latinLnBrk="0" hangingPunct="1">
        <a:spcBef>
          <a:spcPct val="20000"/>
        </a:spcBef>
        <a:buClr>
          <a:schemeClr val="accent3"/>
        </a:buClr>
        <a:buFont typeface="Wingdings"/>
        <a:buChar char="§"/>
        <a:defRPr sz="2400" kern="1200" baseline="0">
          <a:solidFill>
            <a:schemeClr val="tx1"/>
          </a:solidFill>
          <a:latin typeface="+mn-lt"/>
          <a:ea typeface="+mn-ea"/>
          <a:cs typeface="+mn-cs"/>
        </a:defRPr>
      </a:lvl8pPr>
      <a:lvl9pPr marL="3900757" indent="-304747" algn="l" rtl="0" eaLnBrk="1" latinLnBrk="0" hangingPunct="1">
        <a:spcBef>
          <a:spcPct val="20000"/>
        </a:spcBef>
        <a:buClr>
          <a:schemeClr val="accent4"/>
        </a:buClr>
        <a:buFont typeface="Wingdings"/>
        <a:buChar char="§"/>
        <a:defRPr sz="24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609493" algn="l" rtl="0" eaLnBrk="1" hangingPunct="1">
        <a:defRPr kern="1200">
          <a:solidFill>
            <a:schemeClr val="tx1"/>
          </a:solidFill>
          <a:latin typeface="+mn-lt"/>
          <a:ea typeface="+mn-ea"/>
          <a:cs typeface="+mn-cs"/>
        </a:defRPr>
      </a:lvl2pPr>
      <a:lvl3pPr marL="1218987" algn="l" rtl="0" eaLnBrk="1" hangingPunct="1">
        <a:defRPr kern="1200">
          <a:solidFill>
            <a:schemeClr val="tx1"/>
          </a:solidFill>
          <a:latin typeface="+mn-lt"/>
          <a:ea typeface="+mn-ea"/>
          <a:cs typeface="+mn-cs"/>
        </a:defRPr>
      </a:lvl3pPr>
      <a:lvl4pPr marL="1828480" algn="l" rtl="0" eaLnBrk="1" hangingPunct="1">
        <a:defRPr kern="1200">
          <a:solidFill>
            <a:schemeClr val="tx1"/>
          </a:solidFill>
          <a:latin typeface="+mn-lt"/>
          <a:ea typeface="+mn-ea"/>
          <a:cs typeface="+mn-cs"/>
        </a:defRPr>
      </a:lvl4pPr>
      <a:lvl5pPr marL="2437973" algn="l" rtl="0" eaLnBrk="1" hangingPunct="1">
        <a:defRPr kern="1200">
          <a:solidFill>
            <a:schemeClr val="tx1"/>
          </a:solidFill>
          <a:latin typeface="+mn-lt"/>
          <a:ea typeface="+mn-ea"/>
          <a:cs typeface="+mn-cs"/>
        </a:defRPr>
      </a:lvl5pPr>
      <a:lvl6pPr marL="3047467" algn="l" rtl="0" eaLnBrk="1" hangingPunct="1">
        <a:defRPr kern="1200">
          <a:solidFill>
            <a:schemeClr val="tx1"/>
          </a:solidFill>
          <a:latin typeface="+mn-lt"/>
          <a:ea typeface="+mn-ea"/>
          <a:cs typeface="+mn-cs"/>
        </a:defRPr>
      </a:lvl6pPr>
      <a:lvl7pPr marL="3656960" algn="l" rtl="0" eaLnBrk="1" hangingPunct="1">
        <a:defRPr kern="1200">
          <a:solidFill>
            <a:schemeClr val="tx1"/>
          </a:solidFill>
          <a:latin typeface="+mn-lt"/>
          <a:ea typeface="+mn-ea"/>
          <a:cs typeface="+mn-cs"/>
        </a:defRPr>
      </a:lvl7pPr>
      <a:lvl8pPr marL="4266453" algn="l" rtl="0" eaLnBrk="1" hangingPunct="1">
        <a:defRPr kern="1200">
          <a:solidFill>
            <a:schemeClr val="tx1"/>
          </a:solidFill>
          <a:latin typeface="+mn-lt"/>
          <a:ea typeface="+mn-ea"/>
          <a:cs typeface="+mn-cs"/>
        </a:defRPr>
      </a:lvl8pPr>
      <a:lvl9pPr marL="4875947"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7"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97724" y="4191000"/>
            <a:ext cx="5393372" cy="1323439"/>
          </a:xfrm>
          <a:prstGeom prst="rect">
            <a:avLst/>
          </a:prstGeom>
          <a:noFill/>
        </p:spPr>
        <p:txBody>
          <a:bodyPr wrap="square" rtlCol="0">
            <a:spAutoFit/>
          </a:bodyPr>
          <a:lstStyle/>
          <a:p>
            <a:pPr algn="ctr"/>
            <a:r>
              <a:rPr lang="en-US" sz="2000" dirty="0">
                <a:latin typeface="Arial" charset="0"/>
                <a:ea typeface="Calibri" panose="020F0502020204030204" pitchFamily="34" charset="0"/>
                <a:cs typeface="Calibri" panose="020F0502020204030204" pitchFamily="34" charset="0"/>
              </a:rPr>
              <a:t>Sreejata Dutta and Xiaosong Shi</a:t>
            </a:r>
          </a:p>
          <a:p>
            <a:pPr algn="ctr"/>
            <a:r>
              <a:rPr lang="en-US" sz="2000" dirty="0">
                <a:latin typeface="Arial" charset="0"/>
                <a:ea typeface="Calibri" panose="020F0502020204030204" pitchFamily="34" charset="0"/>
                <a:cs typeface="Calibri" panose="020F0502020204030204" pitchFamily="34" charset="0"/>
              </a:rPr>
              <a:t>Department of Biostatistics &amp; Data Science,</a:t>
            </a:r>
          </a:p>
          <a:p>
            <a:pPr algn="ctr"/>
            <a:r>
              <a:rPr lang="en-US" sz="2000" dirty="0">
                <a:latin typeface="Arial" charset="0"/>
                <a:ea typeface="Calibri" panose="020F0502020204030204" pitchFamily="34" charset="0"/>
                <a:cs typeface="Calibri" panose="020F0502020204030204" pitchFamily="34" charset="0"/>
              </a:rPr>
              <a:t>University of Kansas Medical Center</a:t>
            </a:r>
          </a:p>
          <a:p>
            <a:pPr algn="ctr"/>
            <a:r>
              <a:rPr lang="en-US" sz="2000" dirty="0">
                <a:latin typeface="Arial" charset="0"/>
                <a:ea typeface="Calibri" panose="020F0502020204030204" pitchFamily="34" charset="0"/>
                <a:cs typeface="Calibri" panose="020F0502020204030204" pitchFamily="34" charset="0"/>
              </a:rPr>
              <a:t>January 16, 2024</a:t>
            </a:r>
          </a:p>
        </p:txBody>
      </p:sp>
      <p:sp>
        <p:nvSpPr>
          <p:cNvPr id="5" name="TextBox 4">
            <a:extLst>
              <a:ext uri="{FF2B5EF4-FFF2-40B4-BE49-F238E27FC236}">
                <a16:creationId xmlns:a16="http://schemas.microsoft.com/office/drawing/2014/main" id="{BED168B5-ED87-71B2-80AC-D66AFC6CDEF4}"/>
              </a:ext>
            </a:extLst>
          </p:cNvPr>
          <p:cNvSpPr txBox="1"/>
          <p:nvPr/>
        </p:nvSpPr>
        <p:spPr>
          <a:xfrm>
            <a:off x="1293812" y="1701896"/>
            <a:ext cx="9185863" cy="1930208"/>
          </a:xfrm>
          <a:prstGeom prst="rect">
            <a:avLst/>
          </a:prstGeom>
          <a:noFill/>
        </p:spPr>
        <p:txBody>
          <a:bodyPr wrap="square">
            <a:spAutoFit/>
          </a:bodyPr>
          <a:lstStyle/>
          <a:p>
            <a:pPr marL="0" marR="0" algn="ctr">
              <a:lnSpc>
                <a:spcPct val="107000"/>
              </a:lnSpc>
              <a:spcBef>
                <a:spcPts val="0"/>
              </a:spcBef>
              <a:spcAft>
                <a:spcPts val="800"/>
              </a:spcAft>
            </a:pPr>
            <a:r>
              <a:rPr lang="en-US" sz="3600" b="1" dirty="0">
                <a:effectLst/>
                <a:latin typeface="Arial" panose="020B0604020202020204" pitchFamily="34" charset="0"/>
                <a:ea typeface="Calibri" panose="020F0502020204030204" pitchFamily="34" charset="0"/>
                <a:cs typeface="Arial" panose="020B0604020202020204" pitchFamily="34" charset="0"/>
              </a:rPr>
              <a:t>2024 ENAR </a:t>
            </a:r>
            <a:r>
              <a:rPr lang="en-US" sz="3600" b="1" dirty="0" err="1">
                <a:effectLst/>
                <a:latin typeface="Arial" panose="020B0604020202020204" pitchFamily="34" charset="0"/>
                <a:ea typeface="Calibri" panose="020F0502020204030204" pitchFamily="34" charset="0"/>
                <a:cs typeface="Arial" panose="020B0604020202020204" pitchFamily="34" charset="0"/>
              </a:rPr>
              <a:t>DataFest</a:t>
            </a:r>
            <a:r>
              <a:rPr lang="en-US" sz="3600" b="1" dirty="0">
                <a:effectLst/>
                <a:latin typeface="Arial" panose="020B0604020202020204" pitchFamily="34" charset="0"/>
                <a:ea typeface="Calibri" panose="020F0502020204030204" pitchFamily="34" charset="0"/>
                <a:cs typeface="Arial" panose="020B0604020202020204" pitchFamily="34" charset="0"/>
              </a:rPr>
              <a:t> – </a:t>
            </a:r>
          </a:p>
          <a:p>
            <a:pPr marL="0" marR="0" algn="ctr">
              <a:lnSpc>
                <a:spcPct val="107000"/>
              </a:lnSpc>
              <a:spcBef>
                <a:spcPts val="0"/>
              </a:spcBef>
              <a:spcAft>
                <a:spcPts val="800"/>
              </a:spcAft>
            </a:pPr>
            <a:r>
              <a:rPr lang="en-US" sz="3600" b="1" dirty="0">
                <a:effectLst/>
                <a:latin typeface="Arial" panose="020B0604020202020204" pitchFamily="34" charset="0"/>
                <a:ea typeface="Calibri" panose="020F0502020204030204" pitchFamily="34" charset="0"/>
                <a:cs typeface="Arial" panose="020B0604020202020204" pitchFamily="34" charset="0"/>
              </a:rPr>
              <a:t>Is Obesity Associated with the Worsening of Blood Pressure Control?</a:t>
            </a: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0061364"/>
      </p:ext>
    </p:extLst>
  </p:cSld>
  <p:clrMapOvr>
    <a:masterClrMapping/>
  </p:clrMapOvr>
  <mc:AlternateContent xmlns:mc="http://schemas.openxmlformats.org/markup-compatibility/2006" xmlns:p14="http://schemas.microsoft.com/office/powerpoint/2010/main">
    <mc:Choice Requires="p14">
      <p:transition spd="slow" p14:dur="2000" advTm="1119"/>
    </mc:Choice>
    <mc:Fallback xmlns="">
      <p:transition spd="slow" advTm="11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38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PROBLEM STATEMENT</a:t>
            </a:r>
          </a:p>
        </p:txBody>
      </p:sp>
      <p:sp>
        <p:nvSpPr>
          <p:cNvPr id="4" name="TextBox 3"/>
          <p:cNvSpPr txBox="1"/>
          <p:nvPr/>
        </p:nvSpPr>
        <p:spPr>
          <a:xfrm>
            <a:off x="669381" y="1849817"/>
            <a:ext cx="9690505" cy="1323439"/>
          </a:xfrm>
          <a:prstGeom prst="rect">
            <a:avLst/>
          </a:prstGeom>
          <a:noFill/>
        </p:spPr>
        <p:txBody>
          <a:bodyPr wrap="square" rtlCol="0">
            <a:spAutoFit/>
          </a:bodyPr>
          <a:lstStyle/>
          <a:p>
            <a:pPr marL="0" marR="0">
              <a:spcBef>
                <a:spcPts val="0"/>
              </a:spcBef>
              <a:spcAft>
                <a:spcPts val="0"/>
              </a:spcAft>
            </a:pPr>
            <a:r>
              <a:rPr lang="en-US" sz="2000" b="1" dirty="0">
                <a:effectLst/>
                <a:latin typeface="Arial" panose="020B0604020202020204" pitchFamily="34" charset="0"/>
                <a:ea typeface="Calibri" panose="020F0502020204030204" pitchFamily="34" charset="0"/>
                <a:cs typeface="Arial" panose="020B0604020202020204" pitchFamily="34" charset="0"/>
              </a:rPr>
              <a:t>Hypertension</a:t>
            </a:r>
            <a:r>
              <a:rPr lang="en-US" sz="2000" dirty="0">
                <a:effectLst/>
                <a:latin typeface="Arial" panose="020B0604020202020204" pitchFamily="34" charset="0"/>
                <a:ea typeface="Calibri" panose="020F0502020204030204" pitchFamily="34" charset="0"/>
                <a:cs typeface="Arial" panose="020B0604020202020204" pitchFamily="34" charset="0"/>
              </a:rPr>
              <a:t> – </a:t>
            </a:r>
          </a:p>
          <a:p>
            <a:pPr marL="342900" marR="0" indent="-342900">
              <a:spcBef>
                <a:spcPts val="0"/>
              </a:spcBef>
              <a:spcAft>
                <a:spcPts val="0"/>
              </a:spcAft>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Po</a:t>
            </a:r>
            <a:r>
              <a:rPr lang="en-US" sz="2000" dirty="0">
                <a:effectLst/>
                <a:latin typeface="Arial" panose="020B0604020202020204" pitchFamily="34" charset="0"/>
                <a:ea typeface="Calibri" panose="020F0502020204030204" pitchFamily="34" charset="0"/>
                <a:cs typeface="Arial" panose="020B0604020202020204" pitchFamily="34" charset="0"/>
              </a:rPr>
              <a:t>ses a significant risk for cardiovascular diseases</a:t>
            </a:r>
          </a:p>
          <a:p>
            <a:pPr marL="342900" marR="0" indent="-342900">
              <a:spcBef>
                <a:spcPts val="0"/>
              </a:spcBef>
              <a:spcAft>
                <a:spcPts val="0"/>
              </a:spcAft>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Its </a:t>
            </a:r>
            <a:r>
              <a:rPr lang="en-US" sz="2000" dirty="0">
                <a:effectLst/>
                <a:latin typeface="Arial" panose="020B0604020202020204" pitchFamily="34" charset="0"/>
                <a:ea typeface="Calibri" panose="020F0502020204030204" pitchFamily="34" charset="0"/>
                <a:cs typeface="Arial" panose="020B0604020202020204" pitchFamily="34" charset="0"/>
              </a:rPr>
              <a:t>prevalence, however, has remained high in the U.S. over the past decade</a:t>
            </a:r>
          </a:p>
          <a:p>
            <a:pPr marL="342900" marR="0" indent="-342900">
              <a:spcBef>
                <a:spcPts val="0"/>
              </a:spcBef>
              <a:spcAft>
                <a:spcPts val="0"/>
              </a:spcAft>
              <a:buFont typeface="Arial" panose="020B0604020202020204" pitchFamily="34" charset="0"/>
              <a:buChar char="•"/>
            </a:pPr>
            <a:r>
              <a:rPr lang="en-US" sz="2000" dirty="0">
                <a:latin typeface="Arial" panose="020B0604020202020204" pitchFamily="34" charset="0"/>
                <a:ea typeface="Calibri" panose="020F0502020204030204" pitchFamily="34" charset="0"/>
                <a:cs typeface="Arial" panose="020B0604020202020204" pitchFamily="34" charset="0"/>
              </a:rPr>
              <a:t>New definition </a:t>
            </a:r>
            <a:r>
              <a:rPr lang="en-US" sz="2000" dirty="0">
                <a:effectLst/>
                <a:latin typeface="Arial" panose="020B0604020202020204" pitchFamily="34" charset="0"/>
                <a:ea typeface="Calibri" panose="020F0502020204030204" pitchFamily="34" charset="0"/>
                <a:cs typeface="Arial" panose="020B0604020202020204" pitchFamily="34" charset="0"/>
              </a:rPr>
              <a:t>(130/80 mmHg) by </a:t>
            </a:r>
            <a:r>
              <a:rPr lang="en-US" sz="2000" dirty="0">
                <a:latin typeface="Arial" panose="020B0604020202020204" pitchFamily="34" charset="0"/>
                <a:ea typeface="Calibri" panose="020F0502020204030204" pitchFamily="34" charset="0"/>
                <a:cs typeface="Arial" panose="020B0604020202020204" pitchFamily="34" charset="0"/>
              </a:rPr>
              <a:t>ACC and </a:t>
            </a:r>
            <a:r>
              <a:rPr lang="en-US" sz="2000" dirty="0">
                <a:effectLst/>
                <a:latin typeface="Arial" panose="020B0604020202020204" pitchFamily="34" charset="0"/>
                <a:ea typeface="Calibri" panose="020F0502020204030204" pitchFamily="34" charset="0"/>
                <a:cs typeface="Arial" panose="020B0604020202020204" pitchFamily="34" charset="0"/>
              </a:rPr>
              <a:t>AHA led to a ~10% increase in cases</a:t>
            </a:r>
            <a:endParaRPr lang="en-US" sz="2000" dirty="0">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E404C11D-E320-9EC9-3460-34227ECC3129}"/>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a:t>
            </a:r>
          </a:p>
        </p:txBody>
      </p:sp>
      <p:sp>
        <p:nvSpPr>
          <p:cNvPr id="10" name="TextBox 9">
            <a:extLst>
              <a:ext uri="{FF2B5EF4-FFF2-40B4-BE49-F238E27FC236}">
                <a16:creationId xmlns:a16="http://schemas.microsoft.com/office/drawing/2014/main" id="{B589C4A2-21F8-7A17-5F36-ED3240B14FCA}"/>
              </a:ext>
            </a:extLst>
          </p:cNvPr>
          <p:cNvSpPr txBox="1"/>
          <p:nvPr/>
        </p:nvSpPr>
        <p:spPr>
          <a:xfrm>
            <a:off x="669380" y="3478233"/>
            <a:ext cx="9690505" cy="1938992"/>
          </a:xfrm>
          <a:prstGeom prst="rect">
            <a:avLst/>
          </a:prstGeom>
          <a:noFill/>
        </p:spPr>
        <p:txBody>
          <a:bodyPr wrap="square" rtlCol="0">
            <a:spAutoFit/>
          </a:bodyPr>
          <a:lstStyle/>
          <a:p>
            <a:pPr marL="0" marR="0">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Bramlage et al. concluded a correlation between incident hypertension and </a:t>
            </a:r>
            <a:r>
              <a:rPr lang="en-US" sz="2000" b="1" dirty="0">
                <a:effectLst/>
                <a:latin typeface="Arial" panose="020B0604020202020204" pitchFamily="34" charset="0"/>
                <a:ea typeface="Calibri" panose="020F0502020204030204" pitchFamily="34" charset="0"/>
                <a:cs typeface="Arial" panose="020B0604020202020204" pitchFamily="34" charset="0"/>
              </a:rPr>
              <a:t>obesity</a:t>
            </a:r>
            <a:r>
              <a:rPr lang="en-US" sz="2000" dirty="0">
                <a:effectLst/>
                <a:latin typeface="Arial" panose="020B0604020202020204" pitchFamily="34" charset="0"/>
                <a:ea typeface="Calibri" panose="020F0502020204030204" pitchFamily="34" charset="0"/>
                <a:cs typeface="Arial" panose="020B0604020202020204" pitchFamily="34" charset="0"/>
              </a:rPr>
              <a:t>.</a:t>
            </a:r>
          </a:p>
          <a:p>
            <a:pPr marL="0" marR="0">
              <a:spcBef>
                <a:spcPts val="0"/>
              </a:spcBef>
              <a:spcAft>
                <a:spcPts val="0"/>
              </a:spcAft>
            </a:pPr>
            <a:endParaRPr lang="en-US" sz="2000" dirty="0">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2000" b="1" dirty="0">
                <a:effectLst/>
                <a:latin typeface="Arial" panose="020B0604020202020204" pitchFamily="34" charset="0"/>
                <a:ea typeface="Calibri" panose="020F0502020204030204" pitchFamily="34" charset="0"/>
                <a:cs typeface="Arial" panose="020B0604020202020204" pitchFamily="34" charset="0"/>
              </a:rPr>
              <a:t>The objective of this study is to explore if obesity is associated with worsening blood pressure (BP) control among U.S. adults with hypertension over the past decade.</a:t>
            </a:r>
          </a:p>
          <a:p>
            <a:pPr marL="0" marR="0">
              <a:spcBef>
                <a:spcPts val="0"/>
              </a:spcBef>
              <a:spcAft>
                <a:spcPts val="0"/>
              </a:spcAft>
            </a:pP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654DDCFC-9666-3199-B334-78F8CB740AB6}"/>
              </a:ext>
            </a:extLst>
          </p:cNvPr>
          <p:cNvGrpSpPr/>
          <p:nvPr/>
        </p:nvGrpSpPr>
        <p:grpSpPr>
          <a:xfrm>
            <a:off x="2741612" y="1098971"/>
            <a:ext cx="6097656" cy="5454229"/>
            <a:chOff x="2465805" y="1117384"/>
            <a:chExt cx="6097656" cy="5454229"/>
          </a:xfrm>
        </p:grpSpPr>
        <p:sp>
          <p:nvSpPr>
            <p:cNvPr id="8" name="TextBox 7">
              <a:extLst>
                <a:ext uri="{FF2B5EF4-FFF2-40B4-BE49-F238E27FC236}">
                  <a16:creationId xmlns:a16="http://schemas.microsoft.com/office/drawing/2014/main" id="{4355CD93-6F3E-EAC4-4708-D3C691717D94}"/>
                </a:ext>
              </a:extLst>
            </p:cNvPr>
            <p:cNvSpPr txBox="1"/>
            <p:nvPr/>
          </p:nvSpPr>
          <p:spPr>
            <a:xfrm>
              <a:off x="2465805" y="5740616"/>
              <a:ext cx="6097656" cy="830997"/>
            </a:xfrm>
            <a:prstGeom prst="rect">
              <a:avLst/>
            </a:prstGeom>
            <a:noFill/>
          </p:spPr>
          <p:txBody>
            <a:bodyPr wrap="square">
              <a:spAutoFit/>
            </a:bodyPr>
            <a:lstStyle/>
            <a:p>
              <a:pPr algn="just"/>
              <a:r>
                <a:rPr lang="en-US" sz="1600" b="1" dirty="0">
                  <a:effectLst/>
                  <a:latin typeface="Arial" panose="020B0604020202020204" pitchFamily="34" charset="0"/>
                  <a:ea typeface="Calibri" panose="020F0502020204030204" pitchFamily="34" charset="0"/>
                  <a:cs typeface="Arial" panose="020B0604020202020204" pitchFamily="34" charset="0"/>
                </a:rPr>
                <a:t>Figure 1:</a:t>
              </a:r>
              <a:r>
                <a:rPr lang="en-US" sz="1600" dirty="0">
                  <a:effectLst/>
                  <a:latin typeface="Arial" panose="020B0604020202020204" pitchFamily="34" charset="0"/>
                  <a:ea typeface="Calibri" panose="020F0502020204030204" pitchFamily="34" charset="0"/>
                  <a:cs typeface="Arial" panose="020B0604020202020204" pitchFamily="34" charset="0"/>
                </a:rPr>
                <a:t> Age-adjusted trends in hypertension and controlled hypertension among the U.S. adults aged 18 and over from 2011 to March 2020.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C08DB47-F659-995F-289D-9C8DD42DB82B}"/>
                </a:ext>
              </a:extLst>
            </p:cNvPr>
            <p:cNvPicPr>
              <a:picLocks noChangeAspect="1"/>
            </p:cNvPicPr>
            <p:nvPr/>
          </p:nvPicPr>
          <p:blipFill>
            <a:blip r:embed="rId3"/>
            <a:stretch>
              <a:fillRect/>
            </a:stretch>
          </p:blipFill>
          <p:spPr>
            <a:xfrm>
              <a:off x="2771195" y="1117384"/>
              <a:ext cx="5486876" cy="4572396"/>
            </a:xfrm>
            <a:prstGeom prst="rect">
              <a:avLst/>
            </a:prstGeom>
          </p:spPr>
        </p:pic>
      </p:grpSp>
    </p:spTree>
    <p:custDataLst>
      <p:tags r:id="rId1"/>
    </p:custDataLst>
    <p:extLst>
      <p:ext uri="{BB962C8B-B14F-4D97-AF65-F5344CB8AC3E}">
        <p14:creationId xmlns:p14="http://schemas.microsoft.com/office/powerpoint/2010/main" val="1540063697"/>
      </p:ext>
    </p:extLst>
  </p:cSld>
  <p:clrMapOvr>
    <a:masterClrMapping/>
  </p:clrMapOvr>
  <mc:AlternateContent xmlns:mc="http://schemas.openxmlformats.org/markup-compatibility/2006" xmlns:p14="http://schemas.microsoft.com/office/powerpoint/2010/main">
    <mc:Choice Requires="p14">
      <p:transition spd="slow" p14:dur="2000" advTm="2946"/>
    </mc:Choice>
    <mc:Fallback xmlns="">
      <p:transition spd="slow" advTm="2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800AA7-C8BB-936B-3F48-20F65E8F111D}"/>
              </a:ext>
            </a:extLst>
          </p:cNvPr>
          <p:cNvSpPr txBox="1"/>
          <p:nvPr/>
        </p:nvSpPr>
        <p:spPr>
          <a:xfrm>
            <a:off x="60801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STATISTICAL ANALYSIS OVERVIEW</a:t>
            </a:r>
          </a:p>
        </p:txBody>
      </p:sp>
      <p:sp>
        <p:nvSpPr>
          <p:cNvPr id="5" name="TextBox 4">
            <a:extLst>
              <a:ext uri="{FF2B5EF4-FFF2-40B4-BE49-F238E27FC236}">
                <a16:creationId xmlns:a16="http://schemas.microsoft.com/office/drawing/2014/main" id="{D5FF2C71-62AA-90EB-22BF-0B23FC415683}"/>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a:t>
            </a:r>
          </a:p>
        </p:txBody>
      </p:sp>
      <p:pic>
        <p:nvPicPr>
          <p:cNvPr id="6" name="Picture 5" descr="A diagram of a data flow&#10;&#10;Description automatically generated">
            <a:extLst>
              <a:ext uri="{FF2B5EF4-FFF2-40B4-BE49-F238E27FC236}">
                <a16:creationId xmlns:a16="http://schemas.microsoft.com/office/drawing/2014/main" id="{C3BA0E0C-D3F7-7748-9473-5124BD31EE8F}"/>
              </a:ext>
            </a:extLst>
          </p:cNvPr>
          <p:cNvPicPr>
            <a:picLocks noChangeAspect="1"/>
          </p:cNvPicPr>
          <p:nvPr/>
        </p:nvPicPr>
        <p:blipFill rotWithShape="1">
          <a:blip r:embed="rId2">
            <a:extLst>
              <a:ext uri="{28A0092B-C50C-407E-A947-70E740481C1C}">
                <a14:useLocalDpi xmlns:a14="http://schemas.microsoft.com/office/drawing/2010/main" val="0"/>
              </a:ext>
            </a:extLst>
          </a:blip>
          <a:srcRect l="3960" t="211" r="1981" b="-211"/>
          <a:stretch/>
        </p:blipFill>
        <p:spPr>
          <a:xfrm>
            <a:off x="1065213" y="990600"/>
            <a:ext cx="7239000" cy="5387346"/>
          </a:xfrm>
          <a:prstGeom prst="rect">
            <a:avLst/>
          </a:prstGeom>
          <a:ln w="19050">
            <a:solidFill>
              <a:schemeClr val="tx1"/>
            </a:solidFill>
          </a:ln>
        </p:spPr>
      </p:pic>
      <p:sp>
        <p:nvSpPr>
          <p:cNvPr id="7" name="TextBox 6">
            <a:extLst>
              <a:ext uri="{FF2B5EF4-FFF2-40B4-BE49-F238E27FC236}">
                <a16:creationId xmlns:a16="http://schemas.microsoft.com/office/drawing/2014/main" id="{73DBD947-2AA8-75DF-C36F-35F449DB3409}"/>
              </a:ext>
            </a:extLst>
          </p:cNvPr>
          <p:cNvSpPr txBox="1"/>
          <p:nvPr/>
        </p:nvSpPr>
        <p:spPr>
          <a:xfrm>
            <a:off x="8304212" y="5715000"/>
            <a:ext cx="3124199"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Figure</a:t>
            </a:r>
            <a:r>
              <a:rPr lang="en-US" sz="2000" b="1" dirty="0">
                <a:latin typeface="Arial" panose="020B0604020202020204" pitchFamily="34" charset="0"/>
                <a:cs typeface="Arial" panose="020B0604020202020204" pitchFamily="34" charset="0"/>
              </a:rPr>
              <a:t> 2:</a:t>
            </a:r>
            <a:r>
              <a:rPr lang="en-US" sz="2000" dirty="0">
                <a:latin typeface="Arial" panose="020B0604020202020204" pitchFamily="34" charset="0"/>
                <a:cs typeface="Arial" panose="020B0604020202020204" pitchFamily="34" charset="0"/>
              </a:rPr>
              <a:t> Study workflow. </a:t>
            </a:r>
          </a:p>
        </p:txBody>
      </p:sp>
      <p:sp>
        <p:nvSpPr>
          <p:cNvPr id="8" name="TextBox 7">
            <a:extLst>
              <a:ext uri="{FF2B5EF4-FFF2-40B4-BE49-F238E27FC236}">
                <a16:creationId xmlns:a16="http://schemas.microsoft.com/office/drawing/2014/main" id="{3356FC9C-5ECC-639C-891A-ECF53B070652}"/>
              </a:ext>
            </a:extLst>
          </p:cNvPr>
          <p:cNvSpPr txBox="1"/>
          <p:nvPr/>
        </p:nvSpPr>
        <p:spPr>
          <a:xfrm>
            <a:off x="989012" y="6368534"/>
            <a:ext cx="312420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Figure created with BioRender.com</a:t>
            </a:r>
          </a:p>
        </p:txBody>
      </p:sp>
    </p:spTree>
    <p:extLst>
      <p:ext uri="{BB962C8B-B14F-4D97-AF65-F5344CB8AC3E}">
        <p14:creationId xmlns:p14="http://schemas.microsoft.com/office/powerpoint/2010/main" val="2166482126"/>
      </p:ext>
    </p:extLst>
  </p:cSld>
  <p:clrMapOvr>
    <a:masterClrMapping/>
  </p:clrMapOvr>
  <mc:AlternateContent xmlns:mc="http://schemas.openxmlformats.org/markup-compatibility/2006" xmlns:p14="http://schemas.microsoft.com/office/powerpoint/2010/main">
    <mc:Choice Requires="p14">
      <p:transition spd="slow" p14:dur="2000" advTm="5894"/>
    </mc:Choice>
    <mc:Fallback xmlns="">
      <p:transition spd="slow" advTm="589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38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KEY RESULTS: Primary analysis</a:t>
            </a:r>
          </a:p>
        </p:txBody>
      </p:sp>
      <p:sp>
        <p:nvSpPr>
          <p:cNvPr id="2" name="TextBox 1">
            <a:extLst>
              <a:ext uri="{FF2B5EF4-FFF2-40B4-BE49-F238E27FC236}">
                <a16:creationId xmlns:a16="http://schemas.microsoft.com/office/drawing/2014/main" id="{6399543A-CA23-FCFA-A266-EA074AB5BBF7}"/>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4</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B46E6-682E-0CCA-2B4B-BECA9D88F988}"/>
                  </a:ext>
                </a:extLst>
              </p:cNvPr>
              <p:cNvSpPr txBox="1"/>
              <p:nvPr/>
            </p:nvSpPr>
            <p:spPr>
              <a:xfrm>
                <a:off x="379412" y="838200"/>
                <a:ext cx="10378030" cy="830997"/>
              </a:xfrm>
              <a:prstGeom prst="rect">
                <a:avLst/>
              </a:prstGeom>
              <a:noFill/>
            </p:spPr>
            <p:txBody>
              <a:bodyPr wrap="square">
                <a:spAutoFit/>
              </a:bodyPr>
              <a:lstStyle/>
              <a:p>
                <a:r>
                  <a:rPr lang="en-US" dirty="0">
                    <a:latin typeface="Arial" panose="020B0604020202020204" pitchFamily="34" charset="0"/>
                    <a:ea typeface="Calibri" panose="020F0502020204030204" pitchFamily="34" charset="0"/>
                    <a:cs typeface="Arial" panose="020B0604020202020204" pitchFamily="34" charset="0"/>
                  </a:rPr>
                  <a:t>The Difference-in-Differences (DID) model:</a:t>
                </a: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libri" panose="020F0502020204030204" pitchFamily="34" charset="0"/>
                          <a:cs typeface="Calibri" panose="020F0502020204030204" pitchFamily="34" charset="0"/>
                        </a:rPr>
                        <m:t>𝑌</m:t>
                      </m:r>
                      <m:r>
                        <a:rPr lang="en-US" i="1" smtClean="0">
                          <a:effectLst/>
                          <a:latin typeface="Cambria Math" panose="02040503050406030204" pitchFamily="18" charset="0"/>
                          <a:ea typeface="Calibri" panose="020F0502020204030204" pitchFamily="34" charset="0"/>
                          <a:cs typeface="Calibri" panose="020F0502020204030204" pitchFamily="34" charset="0"/>
                        </a:rPr>
                        <m:t>=</m:t>
                      </m:r>
                      <m:sSub>
                        <m:sSubPr>
                          <m:ctrlPr>
                            <a:rPr lang="en-US" i="1">
                              <a:effectLst/>
                              <a:latin typeface="Cambria Math" panose="02040503050406030204" pitchFamily="18" charset="0"/>
                              <a:ea typeface="Calibri" panose="020F0502020204030204" pitchFamily="34" charset="0"/>
                              <a:cs typeface="Calibri" panose="020F0502020204030204" pitchFamily="34" charset="0"/>
                            </a:rPr>
                          </m:ctrlPr>
                        </m:sSubPr>
                        <m:e>
                          <m:r>
                            <a:rPr lang="en-US" i="1">
                              <a:effectLst/>
                              <a:latin typeface="Cambria Math" panose="02040503050406030204" pitchFamily="18" charset="0"/>
                              <a:ea typeface="Calibri" panose="020F0502020204030204" pitchFamily="34" charset="0"/>
                              <a:cs typeface="Calibri" panose="020F0502020204030204" pitchFamily="34" charset="0"/>
                            </a:rPr>
                            <m:t>𝛽</m:t>
                          </m:r>
                        </m:e>
                        <m:sub>
                          <m:r>
                            <a:rPr lang="en-US" i="1">
                              <a:effectLst/>
                              <a:latin typeface="Cambria Math" panose="02040503050406030204" pitchFamily="18" charset="0"/>
                              <a:ea typeface="Calibri" panose="020F0502020204030204" pitchFamily="34" charset="0"/>
                              <a:cs typeface="Calibri" panose="020F0502020204030204" pitchFamily="34" charset="0"/>
                            </a:rPr>
                            <m:t>0</m:t>
                          </m:r>
                        </m:sub>
                      </m:sSub>
                      <m:r>
                        <a:rPr lang="en-US" i="1">
                          <a:effectLst/>
                          <a:latin typeface="Cambria Math" panose="02040503050406030204" pitchFamily="18" charset="0"/>
                          <a:ea typeface="Calibri" panose="020F0502020204030204" pitchFamily="34" charset="0"/>
                          <a:cs typeface="Calibri" panose="020F0502020204030204" pitchFamily="34" charset="0"/>
                        </a:rPr>
                        <m:t>+</m:t>
                      </m:r>
                      <m:sSub>
                        <m:sSubPr>
                          <m:ctrlPr>
                            <a:rPr lang="en-US" i="1">
                              <a:effectLst/>
                              <a:latin typeface="Cambria Math" panose="02040503050406030204" pitchFamily="18" charset="0"/>
                              <a:ea typeface="Calibri" panose="020F0502020204030204" pitchFamily="34" charset="0"/>
                              <a:cs typeface="Calibri" panose="020F0502020204030204" pitchFamily="34" charset="0"/>
                            </a:rPr>
                          </m:ctrlPr>
                        </m:sSubPr>
                        <m:e>
                          <m:r>
                            <a:rPr lang="en-US" i="1">
                              <a:effectLst/>
                              <a:latin typeface="Cambria Math" panose="02040503050406030204" pitchFamily="18" charset="0"/>
                              <a:ea typeface="Calibri" panose="020F0502020204030204" pitchFamily="34" charset="0"/>
                              <a:cs typeface="Calibri" panose="020F0502020204030204" pitchFamily="34" charset="0"/>
                            </a:rPr>
                            <m:t>𝛽</m:t>
                          </m:r>
                        </m:e>
                        <m:sub>
                          <m:r>
                            <a:rPr lang="en-US" i="1">
                              <a:effectLst/>
                              <a:latin typeface="Cambria Math" panose="02040503050406030204" pitchFamily="18" charset="0"/>
                              <a:ea typeface="Calibri" panose="020F0502020204030204" pitchFamily="34" charset="0"/>
                              <a:cs typeface="Calibri" panose="020F0502020204030204" pitchFamily="34" charset="0"/>
                            </a:rPr>
                            <m:t>1</m:t>
                          </m:r>
                        </m:sub>
                      </m:sSub>
                      <m:d>
                        <m:dPr>
                          <m:begChr m:val="["/>
                          <m:endChr m:val="]"/>
                          <m:ctrlPr>
                            <a:rPr lang="en-US" i="1">
                              <a:effectLst/>
                              <a:latin typeface="Cambria Math" panose="02040503050406030204" pitchFamily="18" charset="0"/>
                              <a:ea typeface="Calibri" panose="020F0502020204030204" pitchFamily="34" charset="0"/>
                              <a:cs typeface="Calibri" panose="020F0502020204030204" pitchFamily="34" charset="0"/>
                            </a:rPr>
                          </m:ctrlPr>
                        </m:dPr>
                        <m:e>
                          <m:r>
                            <m:rPr>
                              <m:nor/>
                            </m:rPr>
                            <a:rPr lang="en-US">
                              <a:effectLst/>
                              <a:latin typeface="Arial" panose="020B0604020202020204" pitchFamily="34" charset="0"/>
                              <a:ea typeface="Calibri" panose="020F0502020204030204" pitchFamily="34" charset="0"/>
                              <a:cs typeface="Arial" panose="020B0604020202020204" pitchFamily="34" charset="0"/>
                            </a:rPr>
                            <m:t>survey</m:t>
                          </m:r>
                          <m:r>
                            <m:rPr>
                              <m:nor/>
                            </m:rPr>
                            <a:rPr lang="en-US">
                              <a:effectLst/>
                              <a:latin typeface="Arial" panose="020B0604020202020204" pitchFamily="34" charset="0"/>
                              <a:ea typeface="Calibri" panose="020F0502020204030204" pitchFamily="34" charset="0"/>
                              <a:cs typeface="Arial" panose="020B0604020202020204" pitchFamily="34" charset="0"/>
                            </a:rPr>
                            <m:t> </m:t>
                          </m:r>
                          <m:r>
                            <m:rPr>
                              <m:nor/>
                            </m:rPr>
                            <a:rPr lang="en-US">
                              <a:effectLst/>
                              <a:latin typeface="Arial" panose="020B0604020202020204" pitchFamily="34" charset="0"/>
                              <a:ea typeface="Calibri" panose="020F0502020204030204" pitchFamily="34" charset="0"/>
                              <a:cs typeface="Arial" panose="020B0604020202020204" pitchFamily="34" charset="0"/>
                            </a:rPr>
                            <m:t>period</m:t>
                          </m:r>
                        </m:e>
                      </m:d>
                      <m:r>
                        <a:rPr lang="en-US" i="1">
                          <a:effectLst/>
                          <a:latin typeface="Cambria Math" panose="02040503050406030204" pitchFamily="18" charset="0"/>
                          <a:ea typeface="Calibri" panose="020F0502020204030204" pitchFamily="34" charset="0"/>
                          <a:cs typeface="Calibri" panose="020F0502020204030204" pitchFamily="34" charset="0"/>
                        </a:rPr>
                        <m:t>+</m:t>
                      </m:r>
                      <m:sSub>
                        <m:sSubPr>
                          <m:ctrlPr>
                            <a:rPr lang="en-US" i="1">
                              <a:effectLst/>
                              <a:latin typeface="Cambria Math" panose="02040503050406030204" pitchFamily="18" charset="0"/>
                              <a:ea typeface="Calibri" panose="020F0502020204030204" pitchFamily="34" charset="0"/>
                              <a:cs typeface="Calibri" panose="020F0502020204030204" pitchFamily="34" charset="0"/>
                            </a:rPr>
                          </m:ctrlPr>
                        </m:sSubPr>
                        <m:e>
                          <m:r>
                            <a:rPr lang="en-US" i="1">
                              <a:effectLst/>
                              <a:latin typeface="Cambria Math" panose="02040503050406030204" pitchFamily="18" charset="0"/>
                              <a:ea typeface="Calibri" panose="020F0502020204030204" pitchFamily="34" charset="0"/>
                              <a:cs typeface="Calibri" panose="020F0502020204030204" pitchFamily="34" charset="0"/>
                            </a:rPr>
                            <m:t>𝛽</m:t>
                          </m:r>
                        </m:e>
                        <m:sub>
                          <m:r>
                            <a:rPr lang="en-US" i="1">
                              <a:effectLst/>
                              <a:latin typeface="Cambria Math" panose="02040503050406030204" pitchFamily="18" charset="0"/>
                              <a:ea typeface="Calibri" panose="020F0502020204030204" pitchFamily="34" charset="0"/>
                              <a:cs typeface="Calibri" panose="020F0502020204030204" pitchFamily="34" charset="0"/>
                            </a:rPr>
                            <m:t>2</m:t>
                          </m:r>
                        </m:sub>
                      </m:sSub>
                      <m:d>
                        <m:dPr>
                          <m:begChr m:val="["/>
                          <m:endChr m:val="]"/>
                          <m:ctrlPr>
                            <a:rPr lang="en-US" i="1">
                              <a:effectLst/>
                              <a:latin typeface="Cambria Math" panose="02040503050406030204" pitchFamily="18" charset="0"/>
                              <a:ea typeface="Calibri" panose="020F0502020204030204" pitchFamily="34" charset="0"/>
                              <a:cs typeface="Calibri" panose="020F0502020204030204" pitchFamily="34" charset="0"/>
                            </a:rPr>
                          </m:ctrlPr>
                        </m:dPr>
                        <m:e>
                          <m:r>
                            <m:rPr>
                              <m:nor/>
                            </m:rPr>
                            <a:rPr lang="en-US">
                              <a:effectLst/>
                              <a:latin typeface="Arial" panose="020B0604020202020204" pitchFamily="34" charset="0"/>
                              <a:ea typeface="Calibri" panose="020F0502020204030204" pitchFamily="34" charset="0"/>
                              <a:cs typeface="Arial" panose="020B0604020202020204" pitchFamily="34" charset="0"/>
                            </a:rPr>
                            <m:t>obesity</m:t>
                          </m:r>
                        </m:e>
                      </m:d>
                      <m:r>
                        <a:rPr lang="en-US" i="1">
                          <a:effectLst/>
                          <a:latin typeface="Cambria Math" panose="02040503050406030204" pitchFamily="18" charset="0"/>
                          <a:ea typeface="Calibri" panose="020F0502020204030204" pitchFamily="34" charset="0"/>
                          <a:cs typeface="Calibri" panose="020F0502020204030204" pitchFamily="34" charset="0"/>
                        </a:rPr>
                        <m:t>+</m:t>
                      </m:r>
                      <m:sSub>
                        <m:sSubPr>
                          <m:ctrlPr>
                            <a:rPr lang="en-US" i="1">
                              <a:effectLst/>
                              <a:latin typeface="Cambria Math" panose="02040503050406030204" pitchFamily="18" charset="0"/>
                              <a:ea typeface="Calibri" panose="020F0502020204030204" pitchFamily="34" charset="0"/>
                              <a:cs typeface="Calibri" panose="020F0502020204030204" pitchFamily="34" charset="0"/>
                            </a:rPr>
                          </m:ctrlPr>
                        </m:sSubPr>
                        <m:e>
                          <m:r>
                            <a:rPr lang="en-US" i="1">
                              <a:effectLst/>
                              <a:latin typeface="Cambria Math" panose="02040503050406030204" pitchFamily="18" charset="0"/>
                              <a:ea typeface="Calibri" panose="020F0502020204030204" pitchFamily="34" charset="0"/>
                              <a:cs typeface="Calibri" panose="020F0502020204030204" pitchFamily="34" charset="0"/>
                            </a:rPr>
                            <m:t>𝛽</m:t>
                          </m:r>
                        </m:e>
                        <m:sub>
                          <m:r>
                            <a:rPr lang="en-US" i="1">
                              <a:effectLst/>
                              <a:latin typeface="Cambria Math" panose="02040503050406030204" pitchFamily="18" charset="0"/>
                              <a:ea typeface="Calibri" panose="020F0502020204030204" pitchFamily="34" charset="0"/>
                              <a:cs typeface="Calibri" panose="020F0502020204030204" pitchFamily="34" charset="0"/>
                            </a:rPr>
                            <m:t>3</m:t>
                          </m:r>
                        </m:sub>
                      </m:sSub>
                      <m:d>
                        <m:dPr>
                          <m:begChr m:val="["/>
                          <m:endChr m:val="]"/>
                          <m:ctrlPr>
                            <a:rPr lang="en-US" i="1">
                              <a:effectLst/>
                              <a:latin typeface="Cambria Math" panose="02040503050406030204" pitchFamily="18" charset="0"/>
                              <a:ea typeface="Calibri" panose="020F0502020204030204" pitchFamily="34" charset="0"/>
                              <a:cs typeface="Calibri" panose="020F0502020204030204" pitchFamily="34" charset="0"/>
                            </a:rPr>
                          </m:ctrlPr>
                        </m:dPr>
                        <m:e>
                          <m:r>
                            <m:rPr>
                              <m:nor/>
                            </m:rPr>
                            <a:rPr lang="en-US">
                              <a:effectLst/>
                              <a:latin typeface="Arial" panose="020B0604020202020204" pitchFamily="34" charset="0"/>
                              <a:ea typeface="Calibri" panose="020F0502020204030204" pitchFamily="34" charset="0"/>
                              <a:cs typeface="Arial" panose="020B0604020202020204" pitchFamily="34" charset="0"/>
                            </a:rPr>
                            <m:t>survey</m:t>
                          </m:r>
                          <m:r>
                            <m:rPr>
                              <m:nor/>
                            </m:rPr>
                            <a:rPr lang="en-US">
                              <a:effectLst/>
                              <a:latin typeface="Arial" panose="020B0604020202020204" pitchFamily="34" charset="0"/>
                              <a:ea typeface="Calibri" panose="020F0502020204030204" pitchFamily="34" charset="0"/>
                              <a:cs typeface="Arial" panose="020B0604020202020204" pitchFamily="34" charset="0"/>
                            </a:rPr>
                            <m:t> </m:t>
                          </m:r>
                          <m:r>
                            <m:rPr>
                              <m:nor/>
                            </m:rPr>
                            <a:rPr lang="en-US">
                              <a:effectLst/>
                              <a:latin typeface="Arial" panose="020B0604020202020204" pitchFamily="34" charset="0"/>
                              <a:ea typeface="Calibri" panose="020F0502020204030204" pitchFamily="34" charset="0"/>
                              <a:cs typeface="Arial" panose="020B0604020202020204" pitchFamily="34" charset="0"/>
                            </a:rPr>
                            <m:t>period</m:t>
                          </m:r>
                          <m:r>
                            <a:rPr lang="en-US" i="1">
                              <a:effectLst/>
                              <a:latin typeface="Cambria Math" panose="02040503050406030204" pitchFamily="18" charset="0"/>
                              <a:ea typeface="Calibri" panose="020F0502020204030204" pitchFamily="34" charset="0"/>
                              <a:cs typeface="Calibri" panose="020F0502020204030204" pitchFamily="34" charset="0"/>
                            </a:rPr>
                            <m:t>×</m:t>
                          </m:r>
                          <m:r>
                            <m:rPr>
                              <m:nor/>
                            </m:rPr>
                            <a:rPr lang="en-US">
                              <a:effectLst/>
                              <a:latin typeface="Arial" panose="020B0604020202020204" pitchFamily="34" charset="0"/>
                              <a:ea typeface="Calibri" panose="020F0502020204030204" pitchFamily="34" charset="0"/>
                              <a:cs typeface="Arial" panose="020B0604020202020204" pitchFamily="34" charset="0"/>
                            </a:rPr>
                            <m:t>obesity</m:t>
                          </m:r>
                        </m:e>
                      </m:d>
                      <m:r>
                        <a:rPr lang="en-US" i="1">
                          <a:effectLst/>
                          <a:latin typeface="Cambria Math" panose="02040503050406030204" pitchFamily="18" charset="0"/>
                          <a:ea typeface="Calibri" panose="020F0502020204030204" pitchFamily="34" charset="0"/>
                          <a:cs typeface="Calibri" panose="020F0502020204030204" pitchFamily="34" charset="0"/>
                        </a:rPr>
                        <m:t>+</m:t>
                      </m:r>
                      <m:r>
                        <a:rPr lang="en-US" i="1">
                          <a:effectLst/>
                          <a:latin typeface="Cambria Math" panose="02040503050406030204" pitchFamily="18" charset="0"/>
                          <a:ea typeface="Calibri" panose="020F0502020204030204" pitchFamily="34" charset="0"/>
                          <a:cs typeface="Calibri" panose="020F0502020204030204" pitchFamily="34" charset="0"/>
                        </a:rPr>
                        <m:t>𝜖</m:t>
                      </m:r>
                    </m:oMath>
                  </m:oMathPara>
                </a14:m>
                <a:endParaRPr lang="en-US" dirty="0">
                  <a:effectLst/>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508B46E6-682E-0CCA-2B4B-BECA9D88F988}"/>
                  </a:ext>
                </a:extLst>
              </p:cNvPr>
              <p:cNvSpPr txBox="1">
                <a:spLocks noRot="1" noChangeAspect="1" noMove="1" noResize="1" noEditPoints="1" noAdjustHandles="1" noChangeArrowheads="1" noChangeShapeType="1" noTextEdit="1"/>
              </p:cNvSpPr>
              <p:nvPr/>
            </p:nvSpPr>
            <p:spPr>
              <a:xfrm>
                <a:off x="379412" y="838200"/>
                <a:ext cx="10378030" cy="830997"/>
              </a:xfrm>
              <a:prstGeom prst="rect">
                <a:avLst/>
              </a:prstGeom>
              <a:blipFill>
                <a:blip r:embed="rId4"/>
                <a:stretch>
                  <a:fillRect l="-881" t="-5147"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7C64D3F-3E5C-5825-404E-5DDACA2A627F}"/>
                  </a:ext>
                </a:extLst>
              </p:cNvPr>
              <p:cNvGraphicFramePr>
                <a:graphicFrameLocks noGrp="1"/>
              </p:cNvGraphicFramePr>
              <p:nvPr>
                <p:extLst>
                  <p:ext uri="{D42A27DB-BD31-4B8C-83A1-F6EECF244321}">
                    <p14:modId xmlns:p14="http://schemas.microsoft.com/office/powerpoint/2010/main" val="3956865414"/>
                  </p:ext>
                </p:extLst>
              </p:nvPr>
            </p:nvGraphicFramePr>
            <p:xfrm>
              <a:off x="760413" y="2458657"/>
              <a:ext cx="5105399" cy="3365691"/>
            </p:xfrm>
            <a:graphic>
              <a:graphicData uri="http://schemas.openxmlformats.org/drawingml/2006/table">
                <a:tbl>
                  <a:tblPr firstRow="1" firstCol="1" bandRow="1"/>
                  <a:tblGrid>
                    <a:gridCol w="1804939">
                      <a:extLst>
                        <a:ext uri="{9D8B030D-6E8A-4147-A177-3AD203B41FA5}">
                          <a16:colId xmlns:a16="http://schemas.microsoft.com/office/drawing/2014/main" val="3556967281"/>
                        </a:ext>
                      </a:extLst>
                    </a:gridCol>
                    <a:gridCol w="1434820">
                      <a:extLst>
                        <a:ext uri="{9D8B030D-6E8A-4147-A177-3AD203B41FA5}">
                          <a16:colId xmlns:a16="http://schemas.microsoft.com/office/drawing/2014/main" val="514953509"/>
                        </a:ext>
                      </a:extLst>
                    </a:gridCol>
                    <a:gridCol w="1865640">
                      <a:extLst>
                        <a:ext uri="{9D8B030D-6E8A-4147-A177-3AD203B41FA5}">
                          <a16:colId xmlns:a16="http://schemas.microsoft.com/office/drawing/2014/main" val="2808284597"/>
                        </a:ext>
                      </a:extLst>
                    </a:gridCol>
                  </a:tblGrid>
                  <a:tr h="0">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Outcome</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Parameter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Estimates (standard error)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445496"/>
                      </a:ext>
                    </a:extLst>
                  </a:tr>
                  <a:tr h="274320">
                    <a:tc rowSpan="4">
                      <a:txBody>
                        <a:bodyPr/>
                        <a:lstStyle/>
                        <a:p>
                          <a:pPr marL="0" marR="0" algn="l">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Adjusted Systolic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0</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136.63 (0.20)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09922682"/>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1</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0.02 (0.24)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4257541"/>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2</m:t>
                                    </m:r>
                                  </m:sub>
                                </m:sSub>
                              </m:oMath>
                            </m:oMathPara>
                          </a14:m>
                          <a:endParaRPr lang="en-US" sz="16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-1.58 (0.28)*</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82013912"/>
                      </a:ext>
                    </a:extLst>
                  </a:tr>
                  <a:tr h="274320">
                    <a:tc vMerge="1">
                      <a:txBody>
                        <a:bodyPr/>
                        <a:lstStyle/>
                        <a:p>
                          <a:endParaRPr lang="en-US"/>
                        </a:p>
                      </a:txBody>
                      <a:tcPr/>
                    </a:tc>
                    <a:tc>
                      <a:txBody>
                        <a:bodyPr/>
                        <a:lstStyle/>
                        <a:p>
                          <a:pPr marL="0" marR="0" algn="ctr">
                            <a:lnSpc>
                              <a:spcPct val="107000"/>
                            </a:lnSpc>
                            <a:spcBef>
                              <a:spcPts val="0"/>
                            </a:spcBef>
                            <a:spcAft>
                              <a:spcPts val="0"/>
                            </a:spcAft>
                          </a:pPr>
                          <a14:m>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3</m:t>
                                  </m:r>
                                </m:sub>
                              </m:sSub>
                            </m:oMath>
                          </a14:m>
                          <a:r>
                            <a:rPr lang="en-US" sz="1600" dirty="0">
                              <a:effectLst/>
                              <a:latin typeface="Arial" panose="020B0604020202020204" pitchFamily="34" charset="0"/>
                              <a:cs typeface="Arial" panose="020B0604020202020204" pitchFamily="34" charset="0"/>
                            </a:rPr>
                            <a:t> (DID)</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-0.01 (0.34)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97982307"/>
                      </a:ext>
                    </a:extLst>
                  </a:tr>
                  <a:tr h="274320">
                    <a:tc rowSpan="4">
                      <a:txBody>
                        <a:bodyPr/>
                        <a:lstStyle/>
                        <a:p>
                          <a:pPr marL="0" marR="0" algn="l">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Adjusted Diastolic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0</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77.07 (0.21)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12488850"/>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1</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-0.38 (0.26)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44208655"/>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2</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1.02 (0.29)*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30180098"/>
                      </a:ext>
                    </a:extLst>
                  </a:tr>
                  <a:tr h="274320">
                    <a:tc vMerge="1">
                      <a:txBody>
                        <a:bodyPr/>
                        <a:lstStyle/>
                        <a:p>
                          <a:endParaRPr lang="en-US"/>
                        </a:p>
                      </a:txBody>
                      <a:tcPr/>
                    </a:tc>
                    <a:tc>
                      <a:txBody>
                        <a:bodyPr/>
                        <a:lstStyle/>
                        <a:p>
                          <a:pPr marL="0" marR="0" algn="ctr">
                            <a:lnSpc>
                              <a:spcPct val="107000"/>
                            </a:lnSpc>
                            <a:spcBef>
                              <a:spcPts val="0"/>
                            </a:spcBef>
                            <a:spcAft>
                              <a:spcPts val="0"/>
                            </a:spcAft>
                          </a:pPr>
                          <a14:m>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3</m:t>
                                  </m:r>
                                </m:sub>
                              </m:sSub>
                            </m:oMath>
                          </a14:m>
                          <a:r>
                            <a:rPr lang="en-US" sz="1600">
                              <a:effectLst/>
                              <a:latin typeface="Arial" panose="020B0604020202020204" pitchFamily="34" charset="0"/>
                              <a:cs typeface="Arial" panose="020B0604020202020204" pitchFamily="34" charset="0"/>
                            </a:rPr>
                            <a:t> (DID)</a:t>
                          </a:r>
                          <a:endParaRPr lang="en-US" sz="16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0.03 (0.36)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104595"/>
                      </a:ext>
                    </a:extLst>
                  </a:tr>
                  <a:tr h="128906">
                    <a:tc gridSpan="3">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Reference level of </a:t>
                          </a:r>
                          <a14:m>
                            <m:oMath xmlns:m="http://schemas.openxmlformats.org/officeDocument/2006/math">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𝛽</m:t>
                                  </m:r>
                                </m:e>
                                <m:sub>
                                  <m:r>
                                    <a:rPr lang="en-US" sz="1400">
                                      <a:effectLst/>
                                      <a:latin typeface="Cambria Math" panose="02040503050406030204" pitchFamily="18" charset="0"/>
                                    </a:rPr>
                                    <m:t>1</m:t>
                                  </m:r>
                                </m:sub>
                              </m:sSub>
                            </m:oMath>
                          </a14:m>
                          <a:r>
                            <a:rPr lang="en-US" sz="1400" dirty="0">
                              <a:effectLst/>
                              <a:latin typeface="Arial" panose="020B0604020202020204" pitchFamily="34" charset="0"/>
                              <a:cs typeface="Arial" panose="020B0604020202020204" pitchFamily="34" charset="0"/>
                            </a:rPr>
                            <a:t>: 2011-2012. Reference level of </a:t>
                          </a:r>
                          <a14:m>
                            <m:oMath xmlns:m="http://schemas.openxmlformats.org/officeDocument/2006/math">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𝛽</m:t>
                                  </m:r>
                                </m:e>
                                <m:sub>
                                  <m:r>
                                    <a:rPr lang="en-US" sz="1400">
                                      <a:effectLst/>
                                      <a:latin typeface="Cambria Math" panose="02040503050406030204" pitchFamily="18" charset="0"/>
                                    </a:rPr>
                                    <m:t>2</m:t>
                                  </m:r>
                                </m:sub>
                              </m:sSub>
                            </m:oMath>
                          </a14:m>
                          <a:r>
                            <a:rPr lang="en-US" sz="1400" dirty="0">
                              <a:effectLst/>
                              <a:latin typeface="Arial" panose="020B0604020202020204" pitchFamily="34" charset="0"/>
                              <a:cs typeface="Arial" panose="020B0604020202020204" pitchFamily="34" charset="0"/>
                            </a:rPr>
                            <a:t>: non-obese group.</a:t>
                          </a:r>
                        </a:p>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 p-value &lt; 0.05. </a:t>
                          </a:r>
                          <a:endParaRPr lang="en-US" sz="14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1890720"/>
                      </a:ext>
                    </a:extLst>
                  </a:tr>
                </a:tbl>
              </a:graphicData>
            </a:graphic>
          </p:graphicFrame>
        </mc:Choice>
        <mc:Fallback xmlns="">
          <p:graphicFrame>
            <p:nvGraphicFramePr>
              <p:cNvPr id="4" name="Table 3">
                <a:extLst>
                  <a:ext uri="{FF2B5EF4-FFF2-40B4-BE49-F238E27FC236}">
                    <a16:creationId xmlns:a16="http://schemas.microsoft.com/office/drawing/2014/main" id="{F7C64D3F-3E5C-5825-404E-5DDACA2A627F}"/>
                  </a:ext>
                </a:extLst>
              </p:cNvPr>
              <p:cNvGraphicFramePr>
                <a:graphicFrameLocks noGrp="1"/>
              </p:cNvGraphicFramePr>
              <p:nvPr>
                <p:extLst>
                  <p:ext uri="{D42A27DB-BD31-4B8C-83A1-F6EECF244321}">
                    <p14:modId xmlns:p14="http://schemas.microsoft.com/office/powerpoint/2010/main" val="3956865414"/>
                  </p:ext>
                </p:extLst>
              </p:nvPr>
            </p:nvGraphicFramePr>
            <p:xfrm>
              <a:off x="760413" y="2458657"/>
              <a:ext cx="5105399" cy="3365691"/>
            </p:xfrm>
            <a:graphic>
              <a:graphicData uri="http://schemas.openxmlformats.org/drawingml/2006/table">
                <a:tbl>
                  <a:tblPr firstRow="1" firstCol="1" bandRow="1"/>
                  <a:tblGrid>
                    <a:gridCol w="1804939">
                      <a:extLst>
                        <a:ext uri="{9D8B030D-6E8A-4147-A177-3AD203B41FA5}">
                          <a16:colId xmlns:a16="http://schemas.microsoft.com/office/drawing/2014/main" val="3556967281"/>
                        </a:ext>
                      </a:extLst>
                    </a:gridCol>
                    <a:gridCol w="1434820">
                      <a:extLst>
                        <a:ext uri="{9D8B030D-6E8A-4147-A177-3AD203B41FA5}">
                          <a16:colId xmlns:a16="http://schemas.microsoft.com/office/drawing/2014/main" val="514953509"/>
                        </a:ext>
                      </a:extLst>
                    </a:gridCol>
                    <a:gridCol w="1865640">
                      <a:extLst>
                        <a:ext uri="{9D8B030D-6E8A-4147-A177-3AD203B41FA5}">
                          <a16:colId xmlns:a16="http://schemas.microsoft.com/office/drawing/2014/main" val="2808284597"/>
                        </a:ext>
                      </a:extLst>
                    </a:gridCol>
                  </a:tblGrid>
                  <a:tr h="502857">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Outcome</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Parameter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Estimates (standard error)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445496"/>
                      </a:ext>
                    </a:extLst>
                  </a:tr>
                  <a:tr h="274320">
                    <a:tc rowSpan="4">
                      <a:txBody>
                        <a:bodyPr/>
                        <a:lstStyle/>
                        <a:p>
                          <a:pPr marL="0" marR="0" algn="l">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Adjusted Systolic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endParaRPr lang="en-US"/>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blipFill>
                          <a:blip r:embed="rId5"/>
                          <a:stretch>
                            <a:fillRect l="-126383" t="-206667" r="-131064" b="-9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136.63 (0.20)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09922682"/>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306667" r="-131064" b="-8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0.02 (0.24)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4257541"/>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406667" r="-131064" b="-7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-1.58 (0.28)*</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82013912"/>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506667" r="-131064" b="-6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-0.01 (0.34)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97982307"/>
                      </a:ext>
                    </a:extLst>
                  </a:tr>
                  <a:tr h="274320">
                    <a:tc rowSpan="4">
                      <a:txBody>
                        <a:bodyPr/>
                        <a:lstStyle/>
                        <a:p>
                          <a:pPr marL="0" marR="0" algn="l">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Adjusted Diastolic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606667" r="-131064" b="-5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77.07 (0.21)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12488850"/>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706667" r="-131064" b="-4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-0.38 (0.26)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44208655"/>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126383" t="-806667" r="-131064" b="-3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1.02 (0.29)*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30180098"/>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26383" t="-906667" r="-131064" b="-284444"/>
                          </a:stretch>
                        </a:blipFill>
                      </a:tcPr>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0.03 (0.36)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104595"/>
                      </a:ext>
                    </a:extLst>
                  </a:tr>
                  <a:tr h="668274">
                    <a:tc gridSpan="3">
                      <a:txBody>
                        <a:bodyPr/>
                        <a:lstStyle/>
                        <a:p>
                          <a:endParaRPr lang="en-US"/>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11818" r="-119" b="-16364"/>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1890720"/>
                      </a:ext>
                    </a:extLst>
                  </a:tr>
                </a:tbl>
              </a:graphicData>
            </a:graphic>
          </p:graphicFrame>
        </mc:Fallback>
      </mc:AlternateContent>
      <p:sp>
        <p:nvSpPr>
          <p:cNvPr id="13" name="TextBox 12">
            <a:extLst>
              <a:ext uri="{FF2B5EF4-FFF2-40B4-BE49-F238E27FC236}">
                <a16:creationId xmlns:a16="http://schemas.microsoft.com/office/drawing/2014/main" id="{1AD4A57A-03DF-6D30-7D46-D45D3CCB93D7}"/>
              </a:ext>
            </a:extLst>
          </p:cNvPr>
          <p:cNvSpPr txBox="1"/>
          <p:nvPr/>
        </p:nvSpPr>
        <p:spPr>
          <a:xfrm>
            <a:off x="1141412" y="2050197"/>
            <a:ext cx="4724400"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Table 1: </a:t>
            </a:r>
            <a:r>
              <a:rPr lang="en-US" sz="1800" dirty="0">
                <a:latin typeface="Arial" panose="020B0604020202020204" pitchFamily="34" charset="0"/>
                <a:cs typeface="Arial" panose="020B0604020202020204" pitchFamily="34" charset="0"/>
              </a:rPr>
              <a:t>Overall results from DID analyses.</a:t>
            </a:r>
          </a:p>
        </p:txBody>
      </p:sp>
      <p:sp>
        <p:nvSpPr>
          <p:cNvPr id="14" name="TextBox 13">
            <a:extLst>
              <a:ext uri="{FF2B5EF4-FFF2-40B4-BE49-F238E27FC236}">
                <a16:creationId xmlns:a16="http://schemas.microsoft.com/office/drawing/2014/main" id="{026DB2DC-9B3A-E7F6-4141-834A788C48EE}"/>
              </a:ext>
            </a:extLst>
          </p:cNvPr>
          <p:cNvSpPr txBox="1"/>
          <p:nvPr/>
        </p:nvSpPr>
        <p:spPr>
          <a:xfrm>
            <a:off x="10202098" y="4542472"/>
            <a:ext cx="1982787" cy="1477328"/>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Figure 3: </a:t>
            </a:r>
            <a:r>
              <a:rPr lang="en-US" sz="1800" dirty="0">
                <a:latin typeface="Arial" panose="020B0604020202020204" pitchFamily="34" charset="0"/>
                <a:cs typeface="Arial" panose="020B0604020202020204" pitchFamily="34" charset="0"/>
              </a:rPr>
              <a:t>Visualization of DID estimates across obesity statuses.</a:t>
            </a:r>
          </a:p>
        </p:txBody>
      </p:sp>
      <p:pic>
        <p:nvPicPr>
          <p:cNvPr id="7" name="Picture 6">
            <a:extLst>
              <a:ext uri="{FF2B5EF4-FFF2-40B4-BE49-F238E27FC236}">
                <a16:creationId xmlns:a16="http://schemas.microsoft.com/office/drawing/2014/main" id="{CB6C1D61-0A94-1955-9916-8FF4FA076248}"/>
              </a:ext>
            </a:extLst>
          </p:cNvPr>
          <p:cNvPicPr>
            <a:picLocks noChangeAspect="1"/>
          </p:cNvPicPr>
          <p:nvPr/>
        </p:nvPicPr>
        <p:blipFill>
          <a:blip r:embed="rId6"/>
          <a:stretch>
            <a:fillRect/>
          </a:stretch>
        </p:blipFill>
        <p:spPr>
          <a:xfrm>
            <a:off x="6932612" y="1680082"/>
            <a:ext cx="3048000" cy="2562477"/>
          </a:xfrm>
          <a:prstGeom prst="rect">
            <a:avLst/>
          </a:prstGeom>
        </p:spPr>
      </p:pic>
      <p:pic>
        <p:nvPicPr>
          <p:cNvPr id="10" name="Picture 9">
            <a:extLst>
              <a:ext uri="{FF2B5EF4-FFF2-40B4-BE49-F238E27FC236}">
                <a16:creationId xmlns:a16="http://schemas.microsoft.com/office/drawing/2014/main" id="{898D61ED-A27F-685B-867B-F7A16C2446A4}"/>
              </a:ext>
            </a:extLst>
          </p:cNvPr>
          <p:cNvPicPr>
            <a:picLocks noChangeAspect="1"/>
          </p:cNvPicPr>
          <p:nvPr/>
        </p:nvPicPr>
        <p:blipFill rotWithShape="1">
          <a:blip r:embed="rId7"/>
          <a:srcRect l="2655"/>
          <a:stretch/>
        </p:blipFill>
        <p:spPr>
          <a:xfrm>
            <a:off x="7008812" y="4115850"/>
            <a:ext cx="3124200" cy="2605863"/>
          </a:xfrm>
          <a:prstGeom prst="rect">
            <a:avLst/>
          </a:prstGeom>
        </p:spPr>
      </p:pic>
    </p:spTree>
    <p:extLst>
      <p:ext uri="{BB962C8B-B14F-4D97-AF65-F5344CB8AC3E}">
        <p14:creationId xmlns:p14="http://schemas.microsoft.com/office/powerpoint/2010/main" val="476788203"/>
      </p:ext>
    </p:extLst>
  </p:cSld>
  <p:clrMapOvr>
    <a:masterClrMapping/>
  </p:clrMapOvr>
  <mc:AlternateContent xmlns:mc="http://schemas.openxmlformats.org/markup-compatibility/2006" xmlns:p14="http://schemas.microsoft.com/office/powerpoint/2010/main">
    <mc:Choice Requires="p14">
      <p:transition spd="slow" p14:dur="2000" advTm="51414"/>
    </mc:Choice>
    <mc:Fallback xmlns="">
      <p:transition spd="slow" advTm="514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38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KEY RESULTS: Subgroup analyses</a:t>
            </a:r>
          </a:p>
        </p:txBody>
      </p:sp>
      <p:sp>
        <p:nvSpPr>
          <p:cNvPr id="2" name="TextBox 1">
            <a:extLst>
              <a:ext uri="{FF2B5EF4-FFF2-40B4-BE49-F238E27FC236}">
                <a16:creationId xmlns:a16="http://schemas.microsoft.com/office/drawing/2014/main" id="{6399543A-CA23-FCFA-A266-EA074AB5BBF7}"/>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5</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7C64D3F-3E5C-5825-404E-5DDACA2A627F}"/>
                  </a:ext>
                </a:extLst>
              </p:cNvPr>
              <p:cNvGraphicFramePr>
                <a:graphicFrameLocks noGrp="1"/>
              </p:cNvGraphicFramePr>
              <p:nvPr>
                <p:extLst>
                  <p:ext uri="{D42A27DB-BD31-4B8C-83A1-F6EECF244321}">
                    <p14:modId xmlns:p14="http://schemas.microsoft.com/office/powerpoint/2010/main" val="1240085798"/>
                  </p:ext>
                </p:extLst>
              </p:nvPr>
            </p:nvGraphicFramePr>
            <p:xfrm>
              <a:off x="227012" y="1970532"/>
              <a:ext cx="5513762" cy="3877564"/>
            </p:xfrm>
            <a:graphic>
              <a:graphicData uri="http://schemas.openxmlformats.org/drawingml/2006/table">
                <a:tbl>
                  <a:tblPr firstRow="1" firstCol="1" bandRow="1"/>
                  <a:tblGrid>
                    <a:gridCol w="1521662">
                      <a:extLst>
                        <a:ext uri="{9D8B030D-6E8A-4147-A177-3AD203B41FA5}">
                          <a16:colId xmlns:a16="http://schemas.microsoft.com/office/drawing/2014/main" val="3556967281"/>
                        </a:ext>
                      </a:extLst>
                    </a:gridCol>
                    <a:gridCol w="1209632">
                      <a:extLst>
                        <a:ext uri="{9D8B030D-6E8A-4147-A177-3AD203B41FA5}">
                          <a16:colId xmlns:a16="http://schemas.microsoft.com/office/drawing/2014/main" val="514953509"/>
                        </a:ext>
                      </a:extLst>
                    </a:gridCol>
                    <a:gridCol w="1391234">
                      <a:extLst>
                        <a:ext uri="{9D8B030D-6E8A-4147-A177-3AD203B41FA5}">
                          <a16:colId xmlns:a16="http://schemas.microsoft.com/office/drawing/2014/main" val="3057769965"/>
                        </a:ext>
                      </a:extLst>
                    </a:gridCol>
                    <a:gridCol w="1391234">
                      <a:extLst>
                        <a:ext uri="{9D8B030D-6E8A-4147-A177-3AD203B41FA5}">
                          <a16:colId xmlns:a16="http://schemas.microsoft.com/office/drawing/2014/main" val="3108857125"/>
                        </a:ext>
                      </a:extLst>
                    </a:gridCol>
                  </a:tblGrid>
                  <a:tr h="318770">
                    <a:tc rowSpan="2">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Outcome</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Parameter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effectLst/>
                              <a:latin typeface="Arial" panose="020B0604020202020204" pitchFamily="34" charset="0"/>
                              <a:cs typeface="Arial" panose="020B0604020202020204" pitchFamily="34" charset="0"/>
                            </a:rPr>
                            <a:t>Estimates (standard error)</a:t>
                          </a:r>
                          <a:endParaRPr lang="en-US" dirty="0"/>
                        </a:p>
                      </a:txBody>
                      <a:tcPr>
                        <a:lnL w="12700" cmpd="sng">
                          <a:noFill/>
                          <a:prstDash val="solid"/>
                        </a:lnL>
                        <a:lnR w="12700" cmpd="sng">
                          <a:noFill/>
                          <a:prstDash val="solid"/>
                        </a:lnR>
                      </a:tcPr>
                    </a:tc>
                    <a:tc hMerge="1">
                      <a:txBody>
                        <a:bodyPr/>
                        <a:lstStyle/>
                        <a:p>
                          <a:endParaRPr lang="en-US"/>
                        </a:p>
                      </a:txBody>
                      <a:tcPr/>
                    </a:tc>
                    <a:extLst>
                      <a:ext uri="{0D108BD9-81ED-4DB2-BD59-A6C34878D82A}">
                        <a16:rowId xmlns:a16="http://schemas.microsoft.com/office/drawing/2014/main" val="196445496"/>
                      </a:ext>
                    </a:extLst>
                  </a:tr>
                  <a:tr h="374650">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With meds</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Without meds</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9363390"/>
                      </a:ext>
                    </a:extLst>
                  </a:tr>
                  <a:tr h="274320">
                    <a:tc rowSpan="4">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Adjusted Systolic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0</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137.16 (0.29)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136.33 (0.27)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09922682"/>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1</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0.48 (0.35)</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0.20 (0.40)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4257541"/>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2</m:t>
                                    </m:r>
                                  </m:sub>
                                </m:sSub>
                              </m:oMath>
                            </m:oMathPara>
                          </a14:m>
                          <a:endParaRPr lang="en-US" sz="16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1.89 (0.35)*</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-1.45 (0.41)*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82013912"/>
                      </a:ext>
                    </a:extLst>
                  </a:tr>
                  <a:tr h="274320">
                    <a:tc vMerge="1">
                      <a:txBody>
                        <a:bodyPr/>
                        <a:lstStyle/>
                        <a:p>
                          <a:endParaRPr lang="en-US"/>
                        </a:p>
                      </a:txBody>
                      <a:tcPr/>
                    </a:tc>
                    <a:tc>
                      <a:txBody>
                        <a:bodyPr/>
                        <a:lstStyle/>
                        <a:p>
                          <a:pPr marL="0" marR="0" algn="ctr">
                            <a:lnSpc>
                              <a:spcPct val="107000"/>
                            </a:lnSpc>
                            <a:spcBef>
                              <a:spcPts val="0"/>
                            </a:spcBef>
                            <a:spcAft>
                              <a:spcPts val="0"/>
                            </a:spcAft>
                          </a:pPr>
                          <a14:m>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3</m:t>
                                  </m:r>
                                </m:sub>
                              </m:sSub>
                            </m:oMath>
                          </a14:m>
                          <a:r>
                            <a:rPr lang="en-US" sz="1600" dirty="0">
                              <a:effectLst/>
                              <a:latin typeface="Arial" panose="020B0604020202020204" pitchFamily="34" charset="0"/>
                              <a:cs typeface="Arial" panose="020B0604020202020204" pitchFamily="34" charset="0"/>
                            </a:rPr>
                            <a:t> (DID)</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0.53 (0.47)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-0.44 (0.51)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97982307"/>
                      </a:ext>
                    </a:extLst>
                  </a:tr>
                  <a:tr h="274320">
                    <a:tc rowSpan="4">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Adjusted Diastolic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0</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75.31 (0.18)</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81.11 (0.19)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12488850"/>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1</m:t>
                                    </m:r>
                                  </m:sub>
                                </m:sSub>
                              </m:oMath>
                            </m:oMathPara>
                          </a14:m>
                          <a:endParaRPr lang="en-US" sz="16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0.65 (0.31)*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0.19 (0.33)</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44208655"/>
                      </a:ext>
                    </a:extLst>
                  </a:tr>
                  <a:tr h="274320">
                    <a:tc vMerge="1">
                      <a:txBody>
                        <a:bodyPr/>
                        <a:lstStyle/>
                        <a:p>
                          <a:endParaRPr lang="en-US"/>
                        </a:p>
                      </a:txBody>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2</m:t>
                                    </m:r>
                                  </m:sub>
                                </m:sSub>
                              </m:oMath>
                            </m:oMathPara>
                          </a14:m>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-1.10 (0.60)*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-1.80 (0.26)*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30180098"/>
                      </a:ext>
                    </a:extLst>
                  </a:tr>
                  <a:tr h="274320">
                    <a:tc vMerge="1">
                      <a:txBody>
                        <a:bodyPr/>
                        <a:lstStyle/>
                        <a:p>
                          <a:endParaRPr lang="en-US"/>
                        </a:p>
                      </a:txBody>
                      <a:tcPr/>
                    </a:tc>
                    <a:tc>
                      <a:txBody>
                        <a:bodyPr/>
                        <a:lstStyle/>
                        <a:p>
                          <a:pPr marL="0" marR="0" algn="ctr">
                            <a:lnSpc>
                              <a:spcPct val="107000"/>
                            </a:lnSpc>
                            <a:spcBef>
                              <a:spcPts val="0"/>
                            </a:spcBef>
                            <a:spcAft>
                              <a:spcPts val="0"/>
                            </a:spcAft>
                          </a:pPr>
                          <a14:m>
                            <m:oMath xmlns:m="http://schemas.openxmlformats.org/officeDocument/2006/math">
                              <m:sSub>
                                <m:sSubPr>
                                  <m:ctrlPr>
                                    <a:rPr lang="en-US" sz="1600" i="1" smtClean="0">
                                      <a:effectLst/>
                                      <a:latin typeface="Cambria Math" panose="02040503050406030204" pitchFamily="18" charset="0"/>
                                    </a:rPr>
                                  </m:ctrlPr>
                                </m:sSubPr>
                                <m:e>
                                  <m:r>
                                    <a:rPr lang="en-US" sz="1600">
                                      <a:effectLst/>
                                      <a:latin typeface="Cambria Math" panose="02040503050406030204" pitchFamily="18" charset="0"/>
                                    </a:rPr>
                                    <m:t>𝛽</m:t>
                                  </m:r>
                                </m:e>
                                <m:sub>
                                  <m:r>
                                    <a:rPr lang="en-US" sz="1600">
                                      <a:effectLst/>
                                      <a:latin typeface="Cambria Math" panose="02040503050406030204" pitchFamily="18" charset="0"/>
                                    </a:rPr>
                                    <m:t>3</m:t>
                                  </m:r>
                                </m:sub>
                              </m:sSub>
                            </m:oMath>
                          </a14:m>
                          <a:r>
                            <a:rPr lang="en-US" sz="1600">
                              <a:effectLst/>
                              <a:latin typeface="Arial" panose="020B0604020202020204" pitchFamily="34" charset="0"/>
                              <a:cs typeface="Arial" panose="020B0604020202020204" pitchFamily="34" charset="0"/>
                            </a:rPr>
                            <a:t> (DID)</a:t>
                          </a:r>
                          <a:endParaRPr lang="en-US" sz="16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0.99 (0.47)*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0.05 (0.44)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104595"/>
                      </a:ext>
                    </a:extLst>
                  </a:tr>
                  <a:tr h="181358">
                    <a:tc gridSpan="4">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Reference level of </a:t>
                          </a:r>
                          <a14:m>
                            <m:oMath xmlns:m="http://schemas.openxmlformats.org/officeDocument/2006/math">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𝛽</m:t>
                                  </m:r>
                                </m:e>
                                <m:sub>
                                  <m:r>
                                    <a:rPr lang="en-US" sz="1400">
                                      <a:effectLst/>
                                      <a:latin typeface="Cambria Math" panose="02040503050406030204" pitchFamily="18" charset="0"/>
                                    </a:rPr>
                                    <m:t>1</m:t>
                                  </m:r>
                                </m:sub>
                              </m:sSub>
                            </m:oMath>
                          </a14:m>
                          <a:r>
                            <a:rPr lang="en-US" sz="1400" dirty="0">
                              <a:effectLst/>
                              <a:latin typeface="Arial" panose="020B0604020202020204" pitchFamily="34" charset="0"/>
                              <a:cs typeface="Arial" panose="020B0604020202020204" pitchFamily="34" charset="0"/>
                            </a:rPr>
                            <a:t>: 2011-2012. Reference level of </a:t>
                          </a:r>
                          <a14:m>
                            <m:oMath xmlns:m="http://schemas.openxmlformats.org/officeDocument/2006/math">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𝛽</m:t>
                                  </m:r>
                                </m:e>
                                <m:sub>
                                  <m:r>
                                    <a:rPr lang="en-US" sz="1400">
                                      <a:effectLst/>
                                      <a:latin typeface="Cambria Math" panose="02040503050406030204" pitchFamily="18" charset="0"/>
                                    </a:rPr>
                                    <m:t>2</m:t>
                                  </m:r>
                                </m:sub>
                              </m:sSub>
                            </m:oMath>
                          </a14:m>
                          <a:r>
                            <a:rPr lang="en-US" sz="1400" dirty="0">
                              <a:effectLst/>
                              <a:latin typeface="Arial" panose="020B0604020202020204" pitchFamily="34" charset="0"/>
                              <a:cs typeface="Arial" panose="020B0604020202020204" pitchFamily="34" charset="0"/>
                            </a:rPr>
                            <a:t>: non-obese group.</a:t>
                          </a:r>
                        </a:p>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 p-value &lt; 0.05. </a:t>
                          </a:r>
                          <a:endParaRPr lang="en-US" sz="14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lnL w="12700" cmpd="sng">
                          <a:noFill/>
                          <a:prstDash val="solid"/>
                        </a:lnL>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2191890720"/>
                      </a:ext>
                    </a:extLst>
                  </a:tr>
                </a:tbl>
              </a:graphicData>
            </a:graphic>
          </p:graphicFrame>
        </mc:Choice>
        <mc:Fallback xmlns="">
          <p:graphicFrame>
            <p:nvGraphicFramePr>
              <p:cNvPr id="4" name="Table 3">
                <a:extLst>
                  <a:ext uri="{FF2B5EF4-FFF2-40B4-BE49-F238E27FC236}">
                    <a16:creationId xmlns:a16="http://schemas.microsoft.com/office/drawing/2014/main" id="{F7C64D3F-3E5C-5825-404E-5DDACA2A627F}"/>
                  </a:ext>
                </a:extLst>
              </p:cNvPr>
              <p:cNvGraphicFramePr>
                <a:graphicFrameLocks noGrp="1"/>
              </p:cNvGraphicFramePr>
              <p:nvPr>
                <p:extLst>
                  <p:ext uri="{D42A27DB-BD31-4B8C-83A1-F6EECF244321}">
                    <p14:modId xmlns:p14="http://schemas.microsoft.com/office/powerpoint/2010/main" val="1240085798"/>
                  </p:ext>
                </p:extLst>
              </p:nvPr>
            </p:nvGraphicFramePr>
            <p:xfrm>
              <a:off x="227012" y="1970532"/>
              <a:ext cx="5513762" cy="3877564"/>
            </p:xfrm>
            <a:graphic>
              <a:graphicData uri="http://schemas.openxmlformats.org/drawingml/2006/table">
                <a:tbl>
                  <a:tblPr firstRow="1" firstCol="1" bandRow="1"/>
                  <a:tblGrid>
                    <a:gridCol w="1521662">
                      <a:extLst>
                        <a:ext uri="{9D8B030D-6E8A-4147-A177-3AD203B41FA5}">
                          <a16:colId xmlns:a16="http://schemas.microsoft.com/office/drawing/2014/main" val="3556967281"/>
                        </a:ext>
                      </a:extLst>
                    </a:gridCol>
                    <a:gridCol w="1209632">
                      <a:extLst>
                        <a:ext uri="{9D8B030D-6E8A-4147-A177-3AD203B41FA5}">
                          <a16:colId xmlns:a16="http://schemas.microsoft.com/office/drawing/2014/main" val="514953509"/>
                        </a:ext>
                      </a:extLst>
                    </a:gridCol>
                    <a:gridCol w="1391234">
                      <a:extLst>
                        <a:ext uri="{9D8B030D-6E8A-4147-A177-3AD203B41FA5}">
                          <a16:colId xmlns:a16="http://schemas.microsoft.com/office/drawing/2014/main" val="3057769965"/>
                        </a:ext>
                      </a:extLst>
                    </a:gridCol>
                    <a:gridCol w="1391234">
                      <a:extLst>
                        <a:ext uri="{9D8B030D-6E8A-4147-A177-3AD203B41FA5}">
                          <a16:colId xmlns:a16="http://schemas.microsoft.com/office/drawing/2014/main" val="3108857125"/>
                        </a:ext>
                      </a:extLst>
                    </a:gridCol>
                  </a:tblGrid>
                  <a:tr h="640080">
                    <a:tc rowSpan="2">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Outcome</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Parameter</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effectLst/>
                              <a:latin typeface="Arial" panose="020B0604020202020204" pitchFamily="34" charset="0"/>
                              <a:cs typeface="Arial" panose="020B0604020202020204" pitchFamily="34" charset="0"/>
                            </a:rPr>
                            <a:t>Estimates (standard error)</a:t>
                          </a:r>
                          <a:endParaRPr lang="en-US" dirty="0"/>
                        </a:p>
                      </a:txBody>
                      <a:tcPr>
                        <a:lnL w="12700" cmpd="sng">
                          <a:noFill/>
                          <a:prstDash val="solid"/>
                        </a:lnL>
                        <a:lnR w="12700" cmpd="sng">
                          <a:noFill/>
                          <a:prstDash val="solid"/>
                        </a:lnR>
                      </a:tcPr>
                    </a:tc>
                    <a:tc hMerge="1">
                      <a:txBody>
                        <a:bodyPr/>
                        <a:lstStyle/>
                        <a:p>
                          <a:endParaRPr lang="en-US"/>
                        </a:p>
                      </a:txBody>
                      <a:tcPr/>
                    </a:tc>
                    <a:extLst>
                      <a:ext uri="{0D108BD9-81ED-4DB2-BD59-A6C34878D82A}">
                        <a16:rowId xmlns:a16="http://schemas.microsoft.com/office/drawing/2014/main" val="196445496"/>
                      </a:ext>
                    </a:extLst>
                  </a:tr>
                  <a:tr h="374650">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With meds</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Without meds</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9363390"/>
                      </a:ext>
                    </a:extLst>
                  </a:tr>
                  <a:tr h="274320">
                    <a:tc rowSpan="4">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Adjusted Systolic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endParaRPr lang="en-US"/>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blipFill>
                          <a:blip r:embed="rId2"/>
                          <a:stretch>
                            <a:fillRect l="-126263" t="-382222" r="-231313" b="-9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137.16 (0.29)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136.33 (0.27)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09922682"/>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482222" r="-231313" b="-8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0.48 (0.35)</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0.20 (0.40)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4257541"/>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582222" r="-231313" b="-7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1.89 (0.35)*</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-1.45 (0.41)*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82013912"/>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682222" r="-231313" b="-6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0.53 (0.47)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-0.44 (0.51)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97982307"/>
                      </a:ext>
                    </a:extLst>
                  </a:tr>
                  <a:tr h="274320">
                    <a:tc rowSpan="4">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Adjusted Diastolic BP</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782222" r="-231313" b="-5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75.31 (0.18)</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81.11 (0.19)</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12488850"/>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882222" r="-231313" b="-4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0.65 (0.31)*</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0.19 (0.33)</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44208655"/>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6263" t="-982222" r="-231313" b="-384444"/>
                          </a:stretch>
                        </a:blipFill>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-1.10 (0.60)*</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-1.80 (0.26)*</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30180098"/>
                      </a:ext>
                    </a:extLst>
                  </a:tr>
                  <a:tr h="274320">
                    <a:tc vMerge="1">
                      <a:txBody>
                        <a:bodyPr/>
                        <a:lstStyle/>
                        <a:p>
                          <a:endParaRPr lang="en-US"/>
                        </a:p>
                      </a:txBody>
                      <a:tcPr/>
                    </a:tc>
                    <a:tc>
                      <a:txBody>
                        <a:bodyPr/>
                        <a:lstStyle/>
                        <a:p>
                          <a:endParaRPr lang="en-US"/>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26263" t="-1082222" r="-231313" b="-284444"/>
                          </a:stretch>
                        </a:blipFill>
                      </a:tcPr>
                    </a:tc>
                    <a:tc>
                      <a:txBody>
                        <a:bodyPr/>
                        <a:lstStyle/>
                        <a:p>
                          <a:pPr marL="0" marR="0" algn="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0.99 (0.47)*</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600">
                              <a:effectLst/>
                              <a:latin typeface="Arial" panose="020B0604020202020204" pitchFamily="34" charset="0"/>
                              <a:cs typeface="Arial" panose="020B0604020202020204" pitchFamily="34" charset="0"/>
                            </a:rPr>
                            <a:t>0.05 (0.44)</a:t>
                          </a:r>
                          <a:endParaRPr lang="en-US" sz="16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104595"/>
                      </a:ext>
                    </a:extLst>
                  </a:tr>
                  <a:tr h="668274">
                    <a:tc gridSpan="4">
                      <a:txBody>
                        <a:bodyPr/>
                        <a:lstStyle/>
                        <a:p>
                          <a:endParaRPr lang="en-US"/>
                        </a:p>
                      </a:txBody>
                      <a:tcPr marL="68580" marR="6858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83636" r="-110" b="-16364"/>
                          </a:stretch>
                        </a:blipFill>
                      </a:tcPr>
                    </a:tc>
                    <a:tc hMerge="1">
                      <a:txBody>
                        <a:bodyPr/>
                        <a:lstStyle/>
                        <a:p>
                          <a:endParaRPr lang="en-US"/>
                        </a:p>
                      </a:txBody>
                      <a:tcPr/>
                    </a:tc>
                    <a:tc hMerge="1">
                      <a:txBody>
                        <a:bodyPr/>
                        <a:lstStyle/>
                        <a:p>
                          <a:endParaRPr lang="en-US"/>
                        </a:p>
                      </a:txBody>
                      <a:tcPr>
                        <a:lnL w="12700" cmpd="sng">
                          <a:noFill/>
                          <a:prstDash val="solid"/>
                        </a:lnL>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2191890720"/>
                      </a:ext>
                    </a:extLst>
                  </a:tr>
                </a:tbl>
              </a:graphicData>
            </a:graphic>
          </p:graphicFrame>
        </mc:Fallback>
      </mc:AlternateContent>
      <p:sp>
        <p:nvSpPr>
          <p:cNvPr id="11" name="TextBox 10">
            <a:extLst>
              <a:ext uri="{FF2B5EF4-FFF2-40B4-BE49-F238E27FC236}">
                <a16:creationId xmlns:a16="http://schemas.microsoft.com/office/drawing/2014/main" id="{B2BE9B0F-E7BE-ED5C-9FFB-E95B4F249200}"/>
              </a:ext>
            </a:extLst>
          </p:cNvPr>
          <p:cNvSpPr txBox="1"/>
          <p:nvPr/>
        </p:nvSpPr>
        <p:spPr>
          <a:xfrm>
            <a:off x="559174" y="1464512"/>
            <a:ext cx="4724400"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Table 2: </a:t>
            </a:r>
            <a:r>
              <a:rPr lang="en-US" sz="1800" dirty="0">
                <a:latin typeface="Arial" panose="020B0604020202020204" pitchFamily="34" charset="0"/>
                <a:cs typeface="Arial" panose="020B0604020202020204" pitchFamily="34" charset="0"/>
              </a:rPr>
              <a:t>Results from subgroup analyses.</a:t>
            </a:r>
          </a:p>
        </p:txBody>
      </p:sp>
      <p:sp>
        <p:nvSpPr>
          <p:cNvPr id="18" name="Oval 17">
            <a:extLst>
              <a:ext uri="{FF2B5EF4-FFF2-40B4-BE49-F238E27FC236}">
                <a16:creationId xmlns:a16="http://schemas.microsoft.com/office/drawing/2014/main" id="{FF01B28B-93D6-34AC-2081-6DA1F59E6EE7}"/>
              </a:ext>
            </a:extLst>
          </p:cNvPr>
          <p:cNvSpPr/>
          <p:nvPr/>
        </p:nvSpPr>
        <p:spPr>
          <a:xfrm>
            <a:off x="8976488" y="3429000"/>
            <a:ext cx="318324"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B7D4C67-5E0A-5808-28B7-F3AE0B706E23}"/>
              </a:ext>
            </a:extLst>
          </p:cNvPr>
          <p:cNvGrpSpPr/>
          <p:nvPr/>
        </p:nvGrpSpPr>
        <p:grpSpPr>
          <a:xfrm>
            <a:off x="5865812" y="989645"/>
            <a:ext cx="5992752" cy="5030155"/>
            <a:chOff x="5942012" y="881390"/>
            <a:chExt cx="5992752" cy="5030155"/>
          </a:xfrm>
        </p:grpSpPr>
        <p:pic>
          <p:nvPicPr>
            <p:cNvPr id="13" name="Picture 12">
              <a:extLst>
                <a:ext uri="{FF2B5EF4-FFF2-40B4-BE49-F238E27FC236}">
                  <a16:creationId xmlns:a16="http://schemas.microsoft.com/office/drawing/2014/main" id="{185C0437-65FA-D28A-9BBC-E298C8CCE5A2}"/>
                </a:ext>
              </a:extLst>
            </p:cNvPr>
            <p:cNvPicPr>
              <a:picLocks noChangeAspect="1"/>
            </p:cNvPicPr>
            <p:nvPr/>
          </p:nvPicPr>
          <p:blipFill>
            <a:blip r:embed="rId3"/>
            <a:stretch>
              <a:fillRect/>
            </a:stretch>
          </p:blipFill>
          <p:spPr>
            <a:xfrm>
              <a:off x="6018212" y="914400"/>
              <a:ext cx="5916552" cy="4997145"/>
            </a:xfrm>
            <a:prstGeom prst="rect">
              <a:avLst/>
            </a:prstGeom>
          </p:spPr>
        </p:pic>
        <p:sp>
          <p:nvSpPr>
            <p:cNvPr id="14" name="TextBox 13">
              <a:extLst>
                <a:ext uri="{FF2B5EF4-FFF2-40B4-BE49-F238E27FC236}">
                  <a16:creationId xmlns:a16="http://schemas.microsoft.com/office/drawing/2014/main" id="{3B520389-864C-F675-249F-2378ADE9C0A0}"/>
                </a:ext>
              </a:extLst>
            </p:cNvPr>
            <p:cNvSpPr txBox="1"/>
            <p:nvPr/>
          </p:nvSpPr>
          <p:spPr>
            <a:xfrm>
              <a:off x="5942012" y="914400"/>
              <a:ext cx="381000" cy="261610"/>
            </a:xfrm>
            <a:prstGeom prst="rect">
              <a:avLst/>
            </a:prstGeom>
            <a:solidFill>
              <a:schemeClr val="bg1"/>
            </a:solidFill>
          </p:spPr>
          <p:txBody>
            <a:bodyPr wrap="square" rtlCol="0">
              <a:spAutoFit/>
            </a:bodyPr>
            <a:lstStyle/>
            <a:p>
              <a:r>
                <a:rPr lang="en-US" sz="1100" b="1"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6000C278-4DAE-78EA-C80E-76DD5B8A8006}"/>
                </a:ext>
              </a:extLst>
            </p:cNvPr>
            <p:cNvSpPr txBox="1"/>
            <p:nvPr/>
          </p:nvSpPr>
          <p:spPr>
            <a:xfrm>
              <a:off x="8976612" y="881390"/>
              <a:ext cx="381000" cy="261610"/>
            </a:xfrm>
            <a:prstGeom prst="rect">
              <a:avLst/>
            </a:prstGeom>
            <a:solidFill>
              <a:schemeClr val="bg1"/>
            </a:solidFill>
          </p:spPr>
          <p:txBody>
            <a:bodyPr wrap="square" rtlCol="0">
              <a:spAutoFit/>
            </a:bodyPr>
            <a:lstStyle/>
            <a:p>
              <a:r>
                <a:rPr lang="en-US" sz="1100"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B86F7051-2DA8-F444-F620-80C2CF2B6C69}"/>
                </a:ext>
              </a:extLst>
            </p:cNvPr>
            <p:cNvSpPr txBox="1"/>
            <p:nvPr/>
          </p:nvSpPr>
          <p:spPr>
            <a:xfrm>
              <a:off x="5972959" y="3395990"/>
              <a:ext cx="381000" cy="261610"/>
            </a:xfrm>
            <a:prstGeom prst="rect">
              <a:avLst/>
            </a:prstGeom>
            <a:solidFill>
              <a:schemeClr val="bg1"/>
            </a:solidFill>
          </p:spPr>
          <p:txBody>
            <a:bodyPr wrap="square" rtlCol="0">
              <a:spAutoFit/>
            </a:bodyPr>
            <a:lstStyle/>
            <a:p>
              <a:r>
                <a:rPr lang="en-US" sz="1100" b="1" dirty="0">
                  <a:latin typeface="Arial" panose="020B0604020202020204" pitchFamily="34" charset="0"/>
                  <a:cs typeface="Arial" panose="020B0604020202020204" pitchFamily="34" charset="0"/>
                </a:rPr>
                <a:t>(c)</a:t>
              </a:r>
            </a:p>
          </p:txBody>
        </p:sp>
        <p:sp>
          <p:nvSpPr>
            <p:cNvPr id="17" name="TextBox 16">
              <a:extLst>
                <a:ext uri="{FF2B5EF4-FFF2-40B4-BE49-F238E27FC236}">
                  <a16:creationId xmlns:a16="http://schemas.microsoft.com/office/drawing/2014/main" id="{9F8C87EC-E3BE-8AF4-AF6F-F0C1D454441E}"/>
                </a:ext>
              </a:extLst>
            </p:cNvPr>
            <p:cNvSpPr txBox="1"/>
            <p:nvPr/>
          </p:nvSpPr>
          <p:spPr>
            <a:xfrm>
              <a:off x="8990012" y="3352800"/>
              <a:ext cx="381000" cy="261610"/>
            </a:xfrm>
            <a:prstGeom prst="rect">
              <a:avLst/>
            </a:prstGeom>
            <a:solidFill>
              <a:schemeClr val="bg1"/>
            </a:solidFill>
          </p:spPr>
          <p:txBody>
            <a:bodyPr wrap="square" rtlCol="0">
              <a:spAutoFit/>
            </a:bodyPr>
            <a:lstStyle/>
            <a:p>
              <a:r>
                <a:rPr lang="en-US" sz="1050" b="1" dirty="0">
                  <a:latin typeface="Arial" panose="020B0604020202020204" pitchFamily="34" charset="0"/>
                  <a:cs typeface="Arial" panose="020B0604020202020204" pitchFamily="34" charset="0"/>
                </a:rPr>
                <a:t>(d)</a:t>
              </a:r>
            </a:p>
          </p:txBody>
        </p:sp>
      </p:grpSp>
      <p:sp>
        <p:nvSpPr>
          <p:cNvPr id="21" name="TextBox 20">
            <a:extLst>
              <a:ext uri="{FF2B5EF4-FFF2-40B4-BE49-F238E27FC236}">
                <a16:creationId xmlns:a16="http://schemas.microsoft.com/office/drawing/2014/main" id="{8F547718-C77D-E7E5-FA01-5147C58D145B}"/>
              </a:ext>
            </a:extLst>
          </p:cNvPr>
          <p:cNvSpPr txBox="1"/>
          <p:nvPr/>
        </p:nvSpPr>
        <p:spPr>
          <a:xfrm>
            <a:off x="6133582" y="5874603"/>
            <a:ext cx="4380430" cy="830997"/>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Figure 4: </a:t>
            </a:r>
            <a:r>
              <a:rPr lang="en-US" sz="1600" dirty="0">
                <a:latin typeface="Arial" panose="020B0604020202020204" pitchFamily="34" charset="0"/>
                <a:cs typeface="Arial" panose="020B0604020202020204" pitchFamily="34" charset="0"/>
              </a:rPr>
              <a:t>Visualization of DID estimates across obesity statuses by antihypertensive medication use.</a:t>
            </a:r>
          </a:p>
        </p:txBody>
      </p:sp>
      <p:sp>
        <p:nvSpPr>
          <p:cNvPr id="5" name="Rectangle 4">
            <a:extLst>
              <a:ext uri="{FF2B5EF4-FFF2-40B4-BE49-F238E27FC236}">
                <a16:creationId xmlns:a16="http://schemas.microsoft.com/office/drawing/2014/main" id="{FDC336FA-CD63-6793-5638-362AACD5C8FD}"/>
              </a:ext>
            </a:extLst>
          </p:cNvPr>
          <p:cNvSpPr/>
          <p:nvPr/>
        </p:nvSpPr>
        <p:spPr>
          <a:xfrm>
            <a:off x="3198812" y="4876800"/>
            <a:ext cx="1066800" cy="304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173591"/>
      </p:ext>
    </p:extLst>
  </p:cSld>
  <p:clrMapOvr>
    <a:masterClrMapping/>
  </p:clrMapOvr>
  <mc:AlternateContent xmlns:mc="http://schemas.openxmlformats.org/markup-compatibility/2006" xmlns:p14="http://schemas.microsoft.com/office/powerpoint/2010/main">
    <mc:Choice Requires="p14">
      <p:transition spd="slow" p14:dur="2000" advTm="49062"/>
    </mc:Choice>
    <mc:Fallback xmlns="">
      <p:transition spd="slow" advTm="490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38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CONCLUSIONS</a:t>
            </a:r>
          </a:p>
        </p:txBody>
      </p:sp>
      <p:sp>
        <p:nvSpPr>
          <p:cNvPr id="2" name="TextBox 1">
            <a:extLst>
              <a:ext uri="{FF2B5EF4-FFF2-40B4-BE49-F238E27FC236}">
                <a16:creationId xmlns:a16="http://schemas.microsoft.com/office/drawing/2014/main" id="{6399543A-CA23-FCFA-A266-EA074AB5BBF7}"/>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6</a:t>
            </a:r>
          </a:p>
        </p:txBody>
      </p:sp>
      <p:sp>
        <p:nvSpPr>
          <p:cNvPr id="5" name="TextBox 4">
            <a:extLst>
              <a:ext uri="{FF2B5EF4-FFF2-40B4-BE49-F238E27FC236}">
                <a16:creationId xmlns:a16="http://schemas.microsoft.com/office/drawing/2014/main" id="{3C872483-9F93-3ED3-62E1-8EF6DC23F247}"/>
              </a:ext>
            </a:extLst>
          </p:cNvPr>
          <p:cNvSpPr txBox="1"/>
          <p:nvPr/>
        </p:nvSpPr>
        <p:spPr>
          <a:xfrm>
            <a:off x="669382" y="1752600"/>
            <a:ext cx="9844630" cy="409342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Obesity is not significantly associated with the worsening of BP control over the last decade.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When considering the use of antihypertensive medication, our findings affirm that it is possible that the hypertensive patients’ diastolic BP can be lowered over time, irrespective of obesity status (Parikh et al., 2018).</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a:t>
            </a:r>
            <a:r>
              <a:rPr lang="en-US" altLang="zh-CN" sz="2000" dirty="0">
                <a:latin typeface="Arial" panose="020B0604020202020204" pitchFamily="34" charset="0"/>
                <a:cs typeface="Arial" panose="020B0604020202020204" pitchFamily="34" charset="0"/>
              </a:rPr>
              <a:t>imitations: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Reduced sample size </a:t>
            </a:r>
            <a:r>
              <a:rPr lang="en-US" altLang="zh-CN" sz="2000" dirty="0">
                <a:latin typeface="Arial" panose="020B0604020202020204" pitchFamily="34" charset="0"/>
                <a:cs typeface="Arial" panose="020B0604020202020204" pitchFamily="34" charset="0"/>
              </a:rPr>
              <a:t>due</a:t>
            </a:r>
            <a:r>
              <a:rPr lang="en-US" sz="2000" dirty="0">
                <a:latin typeface="Arial" panose="020B0604020202020204" pitchFamily="34" charset="0"/>
                <a:cs typeface="Arial" panose="020B0604020202020204" pitchFamily="34" charset="0"/>
              </a:rPr>
              <a:t> to missing data.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Results may vary </a:t>
            </a:r>
            <a:r>
              <a:rPr lang="en-US" altLang="zh-CN" sz="2000" dirty="0">
                <a:latin typeface="Arial" panose="020B0604020202020204" pitchFamily="34" charset="0"/>
                <a:cs typeface="Arial" panose="020B0604020202020204" pitchFamily="34" charset="0"/>
              </a:rPr>
              <a:t>if</a:t>
            </a:r>
            <a:r>
              <a:rPr lang="en-US" sz="2000" dirty="0">
                <a:latin typeface="Arial" panose="020B0604020202020204" pitchFamily="34" charset="0"/>
                <a:cs typeface="Arial" panose="020B0604020202020204" pitchFamily="34" charset="0"/>
              </a:rPr>
              <a:t> employ alternative matching algorithms.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failed in investigating the association between BP control and sodium intake over time, due to challenges in matching results due to missing and self-reported dietary data. </a:t>
            </a:r>
          </a:p>
        </p:txBody>
      </p:sp>
    </p:spTree>
    <p:custDataLst>
      <p:tags r:id="rId1"/>
    </p:custDataLst>
    <p:extLst>
      <p:ext uri="{BB962C8B-B14F-4D97-AF65-F5344CB8AC3E}">
        <p14:creationId xmlns:p14="http://schemas.microsoft.com/office/powerpoint/2010/main" val="2128297899"/>
      </p:ext>
    </p:extLst>
  </p:cSld>
  <p:clrMapOvr>
    <a:masterClrMapping/>
  </p:clrMapOvr>
  <mc:AlternateContent xmlns:mc="http://schemas.openxmlformats.org/markup-compatibility/2006" xmlns:p14="http://schemas.microsoft.com/office/powerpoint/2010/main">
    <mc:Choice Requires="p14">
      <p:transition spd="slow" p14:dur="2000" advTm="3545"/>
    </mc:Choice>
    <mc:Fallback xmlns="">
      <p:transition spd="slow" advTm="35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382" y="457200"/>
            <a:ext cx="93112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REFERENCES</a:t>
            </a:r>
          </a:p>
        </p:txBody>
      </p:sp>
      <p:sp>
        <p:nvSpPr>
          <p:cNvPr id="2" name="TextBox 1">
            <a:extLst>
              <a:ext uri="{FF2B5EF4-FFF2-40B4-BE49-F238E27FC236}">
                <a16:creationId xmlns:a16="http://schemas.microsoft.com/office/drawing/2014/main" id="{6399543A-CA23-FCFA-A266-EA074AB5BBF7}"/>
              </a:ext>
            </a:extLst>
          </p:cNvPr>
          <p:cNvSpPr txBox="1"/>
          <p:nvPr/>
        </p:nvSpPr>
        <p:spPr>
          <a:xfrm>
            <a:off x="10895012" y="495672"/>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7</a:t>
            </a:r>
          </a:p>
        </p:txBody>
      </p:sp>
      <p:sp>
        <p:nvSpPr>
          <p:cNvPr id="9" name="TextBox 8">
            <a:extLst>
              <a:ext uri="{FF2B5EF4-FFF2-40B4-BE49-F238E27FC236}">
                <a16:creationId xmlns:a16="http://schemas.microsoft.com/office/drawing/2014/main" id="{88116705-B12C-247F-FAE3-5D00616E6C7F}"/>
              </a:ext>
            </a:extLst>
          </p:cNvPr>
          <p:cNvSpPr txBox="1"/>
          <p:nvPr/>
        </p:nvSpPr>
        <p:spPr>
          <a:xfrm>
            <a:off x="455612" y="1093603"/>
            <a:ext cx="11506200" cy="5383397"/>
          </a:xfrm>
          <a:prstGeom prst="rect">
            <a:avLst/>
          </a:prstGeom>
          <a:noFill/>
        </p:spPr>
        <p:txBody>
          <a:bodyPr wrap="square">
            <a:spAutoFit/>
          </a:bodyPr>
          <a:lstStyle/>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Bramlage, P., </a:t>
            </a:r>
            <a:r>
              <a:rPr lang="en-US" sz="1300" dirty="0" err="1">
                <a:effectLst/>
                <a:latin typeface="Arial" panose="020B0604020202020204" pitchFamily="34" charset="0"/>
                <a:ea typeface="Times New Roman" panose="02020603050405020304" pitchFamily="18" charset="0"/>
                <a:cs typeface="Arial" panose="020B0604020202020204" pitchFamily="34" charset="0"/>
              </a:rPr>
              <a:t>Pittrow</a:t>
            </a:r>
            <a:r>
              <a:rPr lang="en-US" sz="1300" dirty="0">
                <a:effectLst/>
                <a:latin typeface="Arial" panose="020B0604020202020204" pitchFamily="34" charset="0"/>
                <a:ea typeface="Times New Roman" panose="02020603050405020304" pitchFamily="18" charset="0"/>
                <a:cs typeface="Arial" panose="020B0604020202020204" pitchFamily="34" charset="0"/>
              </a:rPr>
              <a:t>, D., </a:t>
            </a:r>
            <a:r>
              <a:rPr lang="en-US" sz="1300" dirty="0" err="1">
                <a:effectLst/>
                <a:latin typeface="Arial" panose="020B0604020202020204" pitchFamily="34" charset="0"/>
                <a:ea typeface="Times New Roman" panose="02020603050405020304" pitchFamily="18" charset="0"/>
                <a:cs typeface="Arial" panose="020B0604020202020204" pitchFamily="34" charset="0"/>
              </a:rPr>
              <a:t>Pittrow</a:t>
            </a:r>
            <a:r>
              <a:rPr lang="en-US" sz="1300" dirty="0">
                <a:effectLst/>
                <a:latin typeface="Arial" panose="020B0604020202020204" pitchFamily="34" charset="0"/>
                <a:ea typeface="Times New Roman" panose="02020603050405020304" pitchFamily="18" charset="0"/>
                <a:cs typeface="Arial" panose="020B0604020202020204" pitchFamily="34" charset="0"/>
              </a:rPr>
              <a:t>, D., </a:t>
            </a:r>
            <a:r>
              <a:rPr lang="en-US" sz="1300" dirty="0" err="1">
                <a:effectLst/>
                <a:latin typeface="Arial" panose="020B0604020202020204" pitchFamily="34" charset="0"/>
                <a:ea typeface="Times New Roman" panose="02020603050405020304" pitchFamily="18" charset="0"/>
                <a:cs typeface="Arial" panose="020B0604020202020204" pitchFamily="34" charset="0"/>
              </a:rPr>
              <a:t>Kirch</a:t>
            </a:r>
            <a:r>
              <a:rPr lang="en-US" sz="1300" dirty="0">
                <a:effectLst/>
                <a:latin typeface="Arial" panose="020B0604020202020204" pitchFamily="34" charset="0"/>
                <a:ea typeface="Times New Roman" panose="02020603050405020304" pitchFamily="18" charset="0"/>
                <a:cs typeface="Arial" panose="020B0604020202020204" pitchFamily="34" charset="0"/>
              </a:rPr>
              <a:t>, W., </a:t>
            </a:r>
            <a:r>
              <a:rPr lang="en-US" sz="1300" dirty="0" err="1">
                <a:effectLst/>
                <a:latin typeface="Arial" panose="020B0604020202020204" pitchFamily="34" charset="0"/>
                <a:ea typeface="Times New Roman" panose="02020603050405020304" pitchFamily="18" charset="0"/>
                <a:cs typeface="Arial" panose="020B0604020202020204" pitchFamily="34" charset="0"/>
              </a:rPr>
              <a:t>Boehler</a:t>
            </a:r>
            <a:r>
              <a:rPr lang="en-US" sz="1300" dirty="0">
                <a:effectLst/>
                <a:latin typeface="Arial" panose="020B0604020202020204" pitchFamily="34" charset="0"/>
                <a:ea typeface="Times New Roman" panose="02020603050405020304" pitchFamily="18" charset="0"/>
                <a:cs typeface="Arial" panose="020B0604020202020204" pitchFamily="34" charset="0"/>
              </a:rPr>
              <a:t>, S., Lehnert, H., et al. (2004) Hypertension in overweight and obese primary care patients is highly prevalent and poorly controlled. </a:t>
            </a:r>
            <a:r>
              <a:rPr lang="en-US" sz="1300" i="1" dirty="0">
                <a:effectLst/>
                <a:latin typeface="Arial" panose="020B0604020202020204" pitchFamily="34" charset="0"/>
                <a:ea typeface="Times New Roman" panose="02020603050405020304" pitchFamily="18" charset="0"/>
                <a:cs typeface="Arial" panose="020B0604020202020204" pitchFamily="34" charset="0"/>
              </a:rPr>
              <a:t>American Journal of Hypertension</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17</a:t>
            </a:r>
            <a:r>
              <a:rPr lang="en-US" sz="1300" dirty="0">
                <a:effectLst/>
                <a:latin typeface="Arial" panose="020B0604020202020204" pitchFamily="34" charset="0"/>
                <a:ea typeface="Times New Roman" panose="02020603050405020304" pitchFamily="18" charset="0"/>
                <a:cs typeface="Arial" panose="020B0604020202020204" pitchFamily="34" charset="0"/>
              </a:rPr>
              <a:t>, 904–910.</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CDC. (2021) National Center for Health Statistics Mortality Data on CDC WONDER. . URL https://wonder.cdc.gov/Deaths-by-Underlying-Cause.html [accessed 14 January 2024]</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err="1">
                <a:effectLst/>
                <a:latin typeface="Arial" panose="020B0604020202020204" pitchFamily="34" charset="0"/>
                <a:ea typeface="Times New Roman" panose="02020603050405020304" pitchFamily="18" charset="0"/>
                <a:cs typeface="Arial" panose="020B0604020202020204" pitchFamily="34" charset="0"/>
              </a:rPr>
              <a:t>Erem</a:t>
            </a:r>
            <a:r>
              <a:rPr lang="en-US" sz="1300" dirty="0">
                <a:effectLst/>
                <a:latin typeface="Arial" panose="020B0604020202020204" pitchFamily="34" charset="0"/>
                <a:ea typeface="Times New Roman" panose="02020603050405020304" pitchFamily="18" charset="0"/>
                <a:cs typeface="Arial" panose="020B0604020202020204" pitchFamily="34" charset="0"/>
              </a:rPr>
              <a:t>, C., </a:t>
            </a:r>
            <a:r>
              <a:rPr lang="en-US" sz="1300" dirty="0" err="1">
                <a:effectLst/>
                <a:latin typeface="Arial" panose="020B0604020202020204" pitchFamily="34" charset="0"/>
                <a:ea typeface="Times New Roman" panose="02020603050405020304" pitchFamily="18" charset="0"/>
                <a:cs typeface="Arial" panose="020B0604020202020204" pitchFamily="34" charset="0"/>
              </a:rPr>
              <a:t>Hacihasanoglu</a:t>
            </a:r>
            <a:r>
              <a:rPr lang="en-US" sz="1300" dirty="0">
                <a:effectLst/>
                <a:latin typeface="Arial" panose="020B0604020202020204" pitchFamily="34" charset="0"/>
                <a:ea typeface="Times New Roman" panose="02020603050405020304" pitchFamily="18" charset="0"/>
                <a:cs typeface="Arial" panose="020B0604020202020204" pitchFamily="34" charset="0"/>
              </a:rPr>
              <a:t>, A., </a:t>
            </a:r>
            <a:r>
              <a:rPr lang="en-US" sz="1300" dirty="0" err="1">
                <a:effectLst/>
                <a:latin typeface="Arial" panose="020B0604020202020204" pitchFamily="34" charset="0"/>
                <a:ea typeface="Times New Roman" panose="02020603050405020304" pitchFamily="18" charset="0"/>
                <a:cs typeface="Arial" panose="020B0604020202020204" pitchFamily="34" charset="0"/>
              </a:rPr>
              <a:t>Kocak</a:t>
            </a:r>
            <a:r>
              <a:rPr lang="en-US" sz="1300" dirty="0">
                <a:effectLst/>
                <a:latin typeface="Arial" panose="020B0604020202020204" pitchFamily="34" charset="0"/>
                <a:ea typeface="Times New Roman" panose="02020603050405020304" pitchFamily="18" charset="0"/>
                <a:cs typeface="Arial" panose="020B0604020202020204" pitchFamily="34" charset="0"/>
              </a:rPr>
              <a:t>, M., </a:t>
            </a:r>
            <a:r>
              <a:rPr lang="en-US" sz="1300" dirty="0" err="1">
                <a:effectLst/>
                <a:latin typeface="Arial" panose="020B0604020202020204" pitchFamily="34" charset="0"/>
                <a:ea typeface="Times New Roman" panose="02020603050405020304" pitchFamily="18" charset="0"/>
                <a:cs typeface="Arial" panose="020B0604020202020204" pitchFamily="34" charset="0"/>
              </a:rPr>
              <a:t>Deger</a:t>
            </a:r>
            <a:r>
              <a:rPr lang="en-US" sz="1300" dirty="0">
                <a:effectLst/>
                <a:latin typeface="Arial" panose="020B0604020202020204" pitchFamily="34" charset="0"/>
                <a:ea typeface="Times New Roman" panose="02020603050405020304" pitchFamily="18" charset="0"/>
                <a:cs typeface="Arial" panose="020B0604020202020204" pitchFamily="34" charset="0"/>
              </a:rPr>
              <a:t>, O. and </a:t>
            </a:r>
            <a:r>
              <a:rPr lang="en-US" sz="1300" dirty="0" err="1">
                <a:effectLst/>
                <a:latin typeface="Arial" panose="020B0604020202020204" pitchFamily="34" charset="0"/>
                <a:ea typeface="Times New Roman" panose="02020603050405020304" pitchFamily="18" charset="0"/>
                <a:cs typeface="Arial" panose="020B0604020202020204" pitchFamily="34" charset="0"/>
              </a:rPr>
              <a:t>Topbas</a:t>
            </a:r>
            <a:r>
              <a:rPr lang="en-US" sz="1300" dirty="0">
                <a:effectLst/>
                <a:latin typeface="Arial" panose="020B0604020202020204" pitchFamily="34" charset="0"/>
                <a:ea typeface="Times New Roman" panose="02020603050405020304" pitchFamily="18" charset="0"/>
                <a:cs typeface="Arial" panose="020B0604020202020204" pitchFamily="34" charset="0"/>
              </a:rPr>
              <a:t>, M. (2008) Prevalence of prehypertension and hypertension and associated risk factors among Turkish adults: Trabzon Hypertension Study. </a:t>
            </a:r>
            <a:r>
              <a:rPr lang="en-US" sz="1300" i="1" dirty="0">
                <a:effectLst/>
                <a:latin typeface="Arial" panose="020B0604020202020204" pitchFamily="34" charset="0"/>
                <a:ea typeface="Times New Roman" panose="02020603050405020304" pitchFamily="18" charset="0"/>
                <a:cs typeface="Arial" panose="020B0604020202020204" pitchFamily="34" charset="0"/>
              </a:rPr>
              <a:t>Journal of Public Health</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31</a:t>
            </a:r>
            <a:r>
              <a:rPr lang="en-US" sz="1300" dirty="0">
                <a:effectLst/>
                <a:latin typeface="Arial" panose="020B0604020202020204" pitchFamily="34" charset="0"/>
                <a:ea typeface="Times New Roman" panose="02020603050405020304" pitchFamily="18" charset="0"/>
                <a:cs typeface="Arial" panose="020B0604020202020204" pitchFamily="34" charset="0"/>
              </a:rPr>
              <a:t>, 47–58.</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Fryar, C.D., </a:t>
            </a:r>
            <a:r>
              <a:rPr lang="en-US" sz="1300" dirty="0" err="1">
                <a:effectLst/>
                <a:latin typeface="Arial" panose="020B0604020202020204" pitchFamily="34" charset="0"/>
                <a:ea typeface="Times New Roman" panose="02020603050405020304" pitchFamily="18" charset="0"/>
                <a:cs typeface="Arial" panose="020B0604020202020204" pitchFamily="34" charset="0"/>
              </a:rPr>
              <a:t>Ostchega</a:t>
            </a:r>
            <a:r>
              <a:rPr lang="en-US" sz="1300" dirty="0">
                <a:effectLst/>
                <a:latin typeface="Arial" panose="020B0604020202020204" pitchFamily="34" charset="0"/>
                <a:ea typeface="Times New Roman" panose="02020603050405020304" pitchFamily="18" charset="0"/>
                <a:cs typeface="Arial" panose="020B0604020202020204" pitchFamily="34" charset="0"/>
              </a:rPr>
              <a:t>, Y., Hales, C.M., Zhang, G. and </a:t>
            </a:r>
            <a:r>
              <a:rPr lang="en-US" sz="1300" dirty="0" err="1">
                <a:effectLst/>
                <a:latin typeface="Arial" panose="020B0604020202020204" pitchFamily="34" charset="0"/>
                <a:ea typeface="Times New Roman" panose="02020603050405020304" pitchFamily="18" charset="0"/>
                <a:cs typeface="Arial" panose="020B0604020202020204" pitchFamily="34" charset="0"/>
              </a:rPr>
              <a:t>Kruszon</a:t>
            </a:r>
            <a:r>
              <a:rPr lang="en-US" sz="1300" dirty="0">
                <a:effectLst/>
                <a:latin typeface="Arial" panose="020B0604020202020204" pitchFamily="34" charset="0"/>
                <a:ea typeface="Times New Roman" panose="02020603050405020304" pitchFamily="18" charset="0"/>
                <a:cs typeface="Arial" panose="020B0604020202020204" pitchFamily="34" charset="0"/>
              </a:rPr>
              <a:t>-Moran, D. (2017) Hypertension Prevalence and Control Among Adults: United States, 2015-2016. </a:t>
            </a:r>
            <a:r>
              <a:rPr lang="en-US" sz="1300" i="1" dirty="0">
                <a:effectLst/>
                <a:latin typeface="Arial" panose="020B0604020202020204" pitchFamily="34" charset="0"/>
                <a:ea typeface="Times New Roman" panose="02020603050405020304" pitchFamily="18" charset="0"/>
                <a:cs typeface="Arial" panose="020B0604020202020204" pitchFamily="34" charset="0"/>
              </a:rPr>
              <a:t>NCHS data brief</a:t>
            </a:r>
            <a:r>
              <a:rPr lang="en-US" sz="1300" dirty="0">
                <a:effectLst/>
                <a:latin typeface="Arial" panose="020B0604020202020204" pitchFamily="34" charset="0"/>
                <a:ea typeface="Times New Roman" panose="02020603050405020304" pitchFamily="18" charset="0"/>
                <a:cs typeface="Arial" panose="020B0604020202020204" pitchFamily="34" charset="0"/>
              </a:rPr>
              <a:t>, 1–8.</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Gupta, D.K., Lewis, C.E., </a:t>
            </a:r>
            <a:r>
              <a:rPr lang="en-US" sz="1300" dirty="0" err="1">
                <a:effectLst/>
                <a:latin typeface="Arial" panose="020B0604020202020204" pitchFamily="34" charset="0"/>
                <a:ea typeface="Times New Roman" panose="02020603050405020304" pitchFamily="18" charset="0"/>
                <a:cs typeface="Arial" panose="020B0604020202020204" pitchFamily="34" charset="0"/>
              </a:rPr>
              <a:t>Varady</a:t>
            </a:r>
            <a:r>
              <a:rPr lang="en-US" sz="1300" dirty="0">
                <a:effectLst/>
                <a:latin typeface="Arial" panose="020B0604020202020204" pitchFamily="34" charset="0"/>
                <a:ea typeface="Times New Roman" panose="02020603050405020304" pitchFamily="18" charset="0"/>
                <a:cs typeface="Arial" panose="020B0604020202020204" pitchFamily="34" charset="0"/>
              </a:rPr>
              <a:t>, K.A., </a:t>
            </a:r>
            <a:r>
              <a:rPr lang="en-US" sz="1300" dirty="0" err="1">
                <a:effectLst/>
                <a:latin typeface="Arial" panose="020B0604020202020204" pitchFamily="34" charset="0"/>
                <a:ea typeface="Times New Roman" panose="02020603050405020304" pitchFamily="18" charset="0"/>
                <a:cs typeface="Arial" panose="020B0604020202020204" pitchFamily="34" charset="0"/>
              </a:rPr>
              <a:t>Su</a:t>
            </a:r>
            <a:r>
              <a:rPr lang="en-US" sz="1300" dirty="0">
                <a:effectLst/>
                <a:latin typeface="Arial" panose="020B0604020202020204" pitchFamily="34" charset="0"/>
                <a:ea typeface="Times New Roman" panose="02020603050405020304" pitchFamily="18" charset="0"/>
                <a:cs typeface="Arial" panose="020B0604020202020204" pitchFamily="34" charset="0"/>
              </a:rPr>
              <a:t>, Y.R., Madhur, M.S., Lackland, D.T., et al. (2023) Effect of Dietary Sodium on Blood Pressure. </a:t>
            </a:r>
            <a:r>
              <a:rPr lang="en-US" sz="1300" i="1" dirty="0">
                <a:effectLst/>
                <a:latin typeface="Arial" panose="020B0604020202020204" pitchFamily="34" charset="0"/>
                <a:ea typeface="Times New Roman" panose="02020603050405020304" pitchFamily="18" charset="0"/>
                <a:cs typeface="Arial" panose="020B0604020202020204" pitchFamily="34" charset="0"/>
              </a:rPr>
              <a:t>JAMA</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330</a:t>
            </a:r>
            <a:r>
              <a:rPr lang="en-US" sz="1300" dirty="0">
                <a:effectLst/>
                <a:latin typeface="Arial" panose="020B0604020202020204" pitchFamily="34" charset="0"/>
                <a:ea typeface="Times New Roman" panose="02020603050405020304" pitchFamily="18" charset="0"/>
                <a:cs typeface="Arial" panose="020B0604020202020204" pitchFamily="34" charset="0"/>
              </a:rPr>
              <a:t>, 2258.</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Jiang, S.-Z., Lu, W., </a:t>
            </a:r>
            <a:r>
              <a:rPr lang="en-US" sz="1300" dirty="0" err="1">
                <a:effectLst/>
                <a:latin typeface="Arial" panose="020B0604020202020204" pitchFamily="34" charset="0"/>
                <a:ea typeface="Times New Roman" panose="02020603050405020304" pitchFamily="18" charset="0"/>
                <a:cs typeface="Arial" panose="020B0604020202020204" pitchFamily="34" charset="0"/>
              </a:rPr>
              <a:t>Zong</a:t>
            </a:r>
            <a:r>
              <a:rPr lang="en-US" sz="1300" dirty="0">
                <a:effectLst/>
                <a:latin typeface="Arial" panose="020B0604020202020204" pitchFamily="34" charset="0"/>
                <a:ea typeface="Times New Roman" panose="02020603050405020304" pitchFamily="18" charset="0"/>
                <a:cs typeface="Arial" panose="020B0604020202020204" pitchFamily="34" charset="0"/>
              </a:rPr>
              <a:t>, X.-F., </a:t>
            </a:r>
            <a:r>
              <a:rPr lang="en-US" sz="1300" dirty="0" err="1">
                <a:effectLst/>
                <a:latin typeface="Arial" panose="020B0604020202020204" pitchFamily="34" charset="0"/>
                <a:ea typeface="Times New Roman" panose="02020603050405020304" pitchFamily="18" charset="0"/>
                <a:cs typeface="Arial" panose="020B0604020202020204" pitchFamily="34" charset="0"/>
              </a:rPr>
              <a:t>Ruan</a:t>
            </a:r>
            <a:r>
              <a:rPr lang="en-US" sz="1300" dirty="0">
                <a:effectLst/>
                <a:latin typeface="Arial" panose="020B0604020202020204" pitchFamily="34" charset="0"/>
                <a:ea typeface="Times New Roman" panose="02020603050405020304" pitchFamily="18" charset="0"/>
                <a:cs typeface="Arial" panose="020B0604020202020204" pitchFamily="34" charset="0"/>
              </a:rPr>
              <a:t>, H.-Y. and Liu, Y. (2016) Obesity and hypertension. </a:t>
            </a:r>
            <a:r>
              <a:rPr lang="en-US" sz="1300" i="1" dirty="0">
                <a:effectLst/>
                <a:latin typeface="Arial" panose="020B0604020202020204" pitchFamily="34" charset="0"/>
                <a:ea typeface="Times New Roman" panose="02020603050405020304" pitchFamily="18" charset="0"/>
                <a:cs typeface="Arial" panose="020B0604020202020204" pitchFamily="34" charset="0"/>
              </a:rPr>
              <a:t>Experimental and Therapeutic Medicine</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12</a:t>
            </a:r>
            <a:r>
              <a:rPr lang="en-US" sz="1300" dirty="0">
                <a:effectLst/>
                <a:latin typeface="Arial" panose="020B0604020202020204" pitchFamily="34" charset="0"/>
                <a:ea typeface="Times New Roman" panose="02020603050405020304" pitchFamily="18" charset="0"/>
                <a:cs typeface="Arial" panose="020B0604020202020204" pitchFamily="34" charset="0"/>
              </a:rPr>
              <a:t>, 2395–2399.</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Kundu, S., Rahman, </a:t>
            </a:r>
            <a:r>
              <a:rPr lang="en-US" sz="1300" dirty="0" err="1">
                <a:effectLst/>
                <a:latin typeface="Arial" panose="020B0604020202020204" pitchFamily="34" charset="0"/>
                <a:ea typeface="Times New Roman" panose="02020603050405020304" pitchFamily="18" charset="0"/>
                <a:cs typeface="Arial" panose="020B0604020202020204" pitchFamily="34" charset="0"/>
              </a:rPr>
              <a:t>Md.A</a:t>
            </a:r>
            <a:r>
              <a:rPr lang="en-US" sz="1300" dirty="0">
                <a:effectLst/>
                <a:latin typeface="Arial" panose="020B0604020202020204" pitchFamily="34" charset="0"/>
                <a:ea typeface="Times New Roman" panose="02020603050405020304" pitchFamily="18" charset="0"/>
                <a:cs typeface="Arial" panose="020B0604020202020204" pitchFamily="34" charset="0"/>
              </a:rPr>
              <a:t>., Kabir, H., Al </a:t>
            </a:r>
            <a:r>
              <a:rPr lang="en-US" sz="1300" dirty="0" err="1">
                <a:effectLst/>
                <a:latin typeface="Arial" panose="020B0604020202020204" pitchFamily="34" charset="0"/>
                <a:ea typeface="Times New Roman" panose="02020603050405020304" pitchFamily="18" charset="0"/>
                <a:cs typeface="Arial" panose="020B0604020202020204" pitchFamily="34" charset="0"/>
              </a:rPr>
              <a:t>Banna</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dirty="0" err="1">
                <a:effectLst/>
                <a:latin typeface="Arial" panose="020B0604020202020204" pitchFamily="34" charset="0"/>
                <a:ea typeface="Times New Roman" panose="02020603050405020304" pitchFamily="18" charset="0"/>
                <a:cs typeface="Arial" panose="020B0604020202020204" pitchFamily="34" charset="0"/>
              </a:rPr>
              <a:t>Md.H</a:t>
            </a:r>
            <a:r>
              <a:rPr lang="en-US" sz="1300" dirty="0">
                <a:effectLst/>
                <a:latin typeface="Arial" panose="020B0604020202020204" pitchFamily="34" charset="0"/>
                <a:ea typeface="Times New Roman" panose="02020603050405020304" pitchFamily="18" charset="0"/>
                <a:cs typeface="Arial" panose="020B0604020202020204" pitchFamily="34" charset="0"/>
              </a:rPr>
              <a:t>., Hagan Jr., J.E., </a:t>
            </a:r>
            <a:r>
              <a:rPr lang="en-US" sz="1300" dirty="0" err="1">
                <a:effectLst/>
                <a:latin typeface="Arial" panose="020B0604020202020204" pitchFamily="34" charset="0"/>
                <a:ea typeface="Times New Roman" panose="02020603050405020304" pitchFamily="18" charset="0"/>
                <a:cs typeface="Arial" panose="020B0604020202020204" pitchFamily="34" charset="0"/>
              </a:rPr>
              <a:t>Srem</a:t>
            </a:r>
            <a:r>
              <a:rPr lang="en-US" sz="1300" dirty="0">
                <a:effectLst/>
                <a:latin typeface="Arial" panose="020B0604020202020204" pitchFamily="34" charset="0"/>
                <a:ea typeface="Times New Roman" panose="02020603050405020304" pitchFamily="18" charset="0"/>
                <a:cs typeface="Arial" panose="020B0604020202020204" pitchFamily="34" charset="0"/>
              </a:rPr>
              <a:t>-Sai, M., et al. (2022) Diabetes, Hypertension, and Comorbidity among Bangladeshi Adults: Associated Factors and Socio-Economic Inequalities. </a:t>
            </a:r>
            <a:r>
              <a:rPr lang="en-US" sz="1300" i="1" dirty="0">
                <a:effectLst/>
                <a:latin typeface="Arial" panose="020B0604020202020204" pitchFamily="34" charset="0"/>
                <a:ea typeface="Times New Roman" panose="02020603050405020304" pitchFamily="18" charset="0"/>
                <a:cs typeface="Arial" panose="020B0604020202020204" pitchFamily="34" charset="0"/>
              </a:rPr>
              <a:t>Journal of Cardiovascular Development and Disease</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10</a:t>
            </a:r>
            <a:r>
              <a:rPr lang="en-US" sz="1300" dirty="0">
                <a:effectLst/>
                <a:latin typeface="Arial" panose="020B0604020202020204" pitchFamily="34" charset="0"/>
                <a:ea typeface="Times New Roman" panose="02020603050405020304" pitchFamily="18" charset="0"/>
                <a:cs typeface="Arial" panose="020B0604020202020204" pitchFamily="34" charset="0"/>
              </a:rPr>
              <a:t>, 7.</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err="1">
                <a:effectLst/>
                <a:latin typeface="Arial" panose="020B0604020202020204" pitchFamily="34" charset="0"/>
                <a:ea typeface="Times New Roman" panose="02020603050405020304" pitchFamily="18" charset="0"/>
                <a:cs typeface="Arial" panose="020B0604020202020204" pitchFamily="34" charset="0"/>
              </a:rPr>
              <a:t>Oyawa</a:t>
            </a:r>
            <a:r>
              <a:rPr lang="en-US" sz="1300" dirty="0">
                <a:effectLst/>
                <a:latin typeface="Arial" panose="020B0604020202020204" pitchFamily="34" charset="0"/>
                <a:ea typeface="Times New Roman" panose="02020603050405020304" pitchFamily="18" charset="0"/>
                <a:cs typeface="Arial" panose="020B0604020202020204" pitchFamily="34" charset="0"/>
              </a:rPr>
              <a:t>, I., </a:t>
            </a:r>
            <a:r>
              <a:rPr lang="en-US" sz="1300" dirty="0" err="1">
                <a:effectLst/>
                <a:latin typeface="Arial" panose="020B0604020202020204" pitchFamily="34" charset="0"/>
                <a:ea typeface="Times New Roman" panose="02020603050405020304" pitchFamily="18" charset="0"/>
                <a:cs typeface="Arial" panose="020B0604020202020204" pitchFamily="34" charset="0"/>
              </a:rPr>
              <a:t>Adhiambo</a:t>
            </a:r>
            <a:r>
              <a:rPr lang="en-US" sz="1300" dirty="0">
                <a:effectLst/>
                <a:latin typeface="Arial" panose="020B0604020202020204" pitchFamily="34" charset="0"/>
                <a:ea typeface="Times New Roman" panose="02020603050405020304" pitchFamily="18" charset="0"/>
                <a:cs typeface="Arial" panose="020B0604020202020204" pitchFamily="34" charset="0"/>
              </a:rPr>
              <a:t>, M., </a:t>
            </a:r>
            <a:r>
              <a:rPr lang="en-US" sz="1300" dirty="0" err="1">
                <a:effectLst/>
                <a:latin typeface="Arial" panose="020B0604020202020204" pitchFamily="34" charset="0"/>
                <a:ea typeface="Times New Roman" panose="02020603050405020304" pitchFamily="18" charset="0"/>
                <a:cs typeface="Arial" panose="020B0604020202020204" pitchFamily="34" charset="0"/>
              </a:rPr>
              <a:t>Wesonga</a:t>
            </a:r>
            <a:r>
              <a:rPr lang="en-US" sz="1300" dirty="0">
                <a:effectLst/>
                <a:latin typeface="Arial" panose="020B0604020202020204" pitchFamily="34" charset="0"/>
                <a:ea typeface="Times New Roman" panose="02020603050405020304" pitchFamily="18" charset="0"/>
                <a:cs typeface="Arial" panose="020B0604020202020204" pitchFamily="34" charset="0"/>
              </a:rPr>
              <a:t>, B., </a:t>
            </a:r>
            <a:r>
              <a:rPr lang="en-US" sz="1300" dirty="0" err="1">
                <a:effectLst/>
                <a:latin typeface="Arial" panose="020B0604020202020204" pitchFamily="34" charset="0"/>
                <a:ea typeface="Times New Roman" panose="02020603050405020304" pitchFamily="18" charset="0"/>
                <a:cs typeface="Arial" panose="020B0604020202020204" pitchFamily="34" charset="0"/>
              </a:rPr>
              <a:t>Wanzala</a:t>
            </a:r>
            <a:r>
              <a:rPr lang="en-US" sz="1300" dirty="0">
                <a:effectLst/>
                <a:latin typeface="Arial" panose="020B0604020202020204" pitchFamily="34" charset="0"/>
                <a:ea typeface="Times New Roman" panose="02020603050405020304" pitchFamily="18" charset="0"/>
                <a:cs typeface="Arial" panose="020B0604020202020204" pitchFamily="34" charset="0"/>
              </a:rPr>
              <a:t>, M., </a:t>
            </a:r>
            <a:r>
              <a:rPr lang="en-US" sz="1300" dirty="0" err="1">
                <a:effectLst/>
                <a:latin typeface="Arial" panose="020B0604020202020204" pitchFamily="34" charset="0"/>
                <a:ea typeface="Times New Roman" panose="02020603050405020304" pitchFamily="18" charset="0"/>
                <a:cs typeface="Arial" panose="020B0604020202020204" pitchFamily="34" charset="0"/>
              </a:rPr>
              <a:t>Adungo</a:t>
            </a:r>
            <a:r>
              <a:rPr lang="en-US" sz="1300" dirty="0">
                <a:effectLst/>
                <a:latin typeface="Arial" panose="020B0604020202020204" pitchFamily="34" charset="0"/>
                <a:ea typeface="Times New Roman" panose="02020603050405020304" pitchFamily="18" charset="0"/>
                <a:cs typeface="Arial" panose="020B0604020202020204" pitchFamily="34" charset="0"/>
              </a:rPr>
              <a:t>, F., </a:t>
            </a:r>
            <a:r>
              <a:rPr lang="en-US" sz="1300" dirty="0" err="1">
                <a:effectLst/>
                <a:latin typeface="Arial" panose="020B0604020202020204" pitchFamily="34" charset="0"/>
                <a:ea typeface="Times New Roman" panose="02020603050405020304" pitchFamily="18" charset="0"/>
                <a:cs typeface="Arial" panose="020B0604020202020204" pitchFamily="34" charset="0"/>
              </a:rPr>
              <a:t>Makwaga</a:t>
            </a:r>
            <a:r>
              <a:rPr lang="en-US" sz="1300" dirty="0">
                <a:effectLst/>
                <a:latin typeface="Arial" panose="020B0604020202020204" pitchFamily="34" charset="0"/>
                <a:ea typeface="Times New Roman" panose="02020603050405020304" pitchFamily="18" charset="0"/>
                <a:cs typeface="Arial" panose="020B0604020202020204" pitchFamily="34" charset="0"/>
              </a:rPr>
              <a:t>, O., et al. (2022) Burden of hypertension and associated factors among HIV positive adults in Busia County, Kenya. </a:t>
            </a:r>
            <a:r>
              <a:rPr lang="en-US" sz="1300" i="1" dirty="0">
                <a:effectLst/>
                <a:latin typeface="Arial" panose="020B0604020202020204" pitchFamily="34" charset="0"/>
                <a:ea typeface="Times New Roman" panose="02020603050405020304" pitchFamily="18" charset="0"/>
                <a:cs typeface="Arial" panose="020B0604020202020204" pitchFamily="34" charset="0"/>
              </a:rPr>
              <a:t>Pan African Medical Journal</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43</a:t>
            </a:r>
            <a:r>
              <a:rPr lang="en-US" sz="1300" dirty="0">
                <a:effectLst/>
                <a:latin typeface="Arial" panose="020B0604020202020204" pitchFamily="34" charset="0"/>
                <a:ea typeface="Times New Roman" panose="02020603050405020304" pitchFamily="18" charset="0"/>
                <a:cs typeface="Arial" panose="020B0604020202020204" pitchFamily="34" charset="0"/>
              </a:rPr>
              <a:t>.</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Parikh, J.S., Randhawa, A.K., Wharton, S., Edgell, H. and Kuk, J.L. (2018) The Association between Antihypertensive Medication Use and Blood Pressure Is Influenced by Obesity. </a:t>
            </a:r>
            <a:r>
              <a:rPr lang="en-US" sz="1300" i="1" dirty="0">
                <a:effectLst/>
                <a:latin typeface="Arial" panose="020B0604020202020204" pitchFamily="34" charset="0"/>
                <a:ea typeface="Times New Roman" panose="02020603050405020304" pitchFamily="18" charset="0"/>
                <a:cs typeface="Arial" panose="020B0604020202020204" pitchFamily="34" charset="0"/>
              </a:rPr>
              <a:t>Journal of Obesity</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2018</a:t>
            </a:r>
            <a:r>
              <a:rPr lang="en-US" sz="1300" dirty="0">
                <a:effectLst/>
                <a:latin typeface="Arial" panose="020B0604020202020204" pitchFamily="34" charset="0"/>
                <a:ea typeface="Times New Roman" panose="02020603050405020304" pitchFamily="18" charset="0"/>
                <a:cs typeface="Arial" panose="020B0604020202020204" pitchFamily="34" charset="0"/>
              </a:rPr>
              <a:t>, 1–11.</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a:effectLst/>
                <a:latin typeface="Arial" panose="020B0604020202020204" pitchFamily="34" charset="0"/>
                <a:ea typeface="Times New Roman" panose="02020603050405020304" pitchFamily="18" charset="0"/>
                <a:cs typeface="Arial" panose="020B0604020202020204" pitchFamily="34" charset="0"/>
              </a:rPr>
              <a:t>Singh, S., Shankar, R. and Singh, G.P. (2017) Prevalence and Associated Risk Factors of Hypertension: A Cross-Sectional Study in Urban Varanasi. </a:t>
            </a:r>
            <a:r>
              <a:rPr lang="en-US" sz="1300" i="1" dirty="0">
                <a:effectLst/>
                <a:latin typeface="Arial" panose="020B0604020202020204" pitchFamily="34" charset="0"/>
                <a:ea typeface="Times New Roman" panose="02020603050405020304" pitchFamily="18" charset="0"/>
                <a:cs typeface="Arial" panose="020B0604020202020204" pitchFamily="34" charset="0"/>
              </a:rPr>
              <a:t>International Journal of Hypertension</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2017</a:t>
            </a:r>
            <a:r>
              <a:rPr lang="en-US" sz="1300" dirty="0">
                <a:effectLst/>
                <a:latin typeface="Arial" panose="020B0604020202020204" pitchFamily="34" charset="0"/>
                <a:ea typeface="Times New Roman" panose="02020603050405020304" pitchFamily="18" charset="0"/>
                <a:cs typeface="Arial" panose="020B0604020202020204" pitchFamily="34" charset="0"/>
              </a:rPr>
              <a:t>, 1–10.</a:t>
            </a:r>
            <a:endParaRPr lang="en-US" sz="1300" dirty="0">
              <a:effectLst/>
              <a:latin typeface="Arial" panose="020B0604020202020204" pitchFamily="34" charset="0"/>
              <a:ea typeface="SimSun" panose="02010600030101010101" pitchFamily="2" charset="-122"/>
              <a:cs typeface="Arial" panose="020B0604020202020204" pitchFamily="34" charset="0"/>
            </a:endParaRPr>
          </a:p>
          <a:p>
            <a:pPr marL="0" marR="0" indent="-304800">
              <a:lnSpc>
                <a:spcPct val="107000"/>
              </a:lnSpc>
              <a:spcBef>
                <a:spcPts val="0"/>
              </a:spcBef>
              <a:spcAft>
                <a:spcPts val="800"/>
              </a:spcAft>
            </a:pPr>
            <a:r>
              <a:rPr lang="en-US" sz="1300" dirty="0" err="1">
                <a:effectLst/>
                <a:latin typeface="Arial" panose="020B0604020202020204" pitchFamily="34" charset="0"/>
                <a:ea typeface="Times New Roman" panose="02020603050405020304" pitchFamily="18" charset="0"/>
                <a:cs typeface="Arial" panose="020B0604020202020204" pitchFamily="34" charset="0"/>
              </a:rPr>
              <a:t>Sukhram</a:t>
            </a:r>
            <a:r>
              <a:rPr lang="en-US" sz="1300" dirty="0">
                <a:effectLst/>
                <a:latin typeface="Arial" panose="020B0604020202020204" pitchFamily="34" charset="0"/>
                <a:ea typeface="Times New Roman" panose="02020603050405020304" pitchFamily="18" charset="0"/>
                <a:cs typeface="Arial" panose="020B0604020202020204" pitchFamily="34" charset="0"/>
              </a:rPr>
              <a:t>, S.D., </a:t>
            </a:r>
            <a:r>
              <a:rPr lang="en-US" sz="1300" dirty="0" err="1">
                <a:effectLst/>
                <a:latin typeface="Arial" panose="020B0604020202020204" pitchFamily="34" charset="0"/>
                <a:ea typeface="Times New Roman" panose="02020603050405020304" pitchFamily="18" charset="0"/>
                <a:cs typeface="Arial" panose="020B0604020202020204" pitchFamily="34" charset="0"/>
              </a:rPr>
              <a:t>Zarini</a:t>
            </a:r>
            <a:r>
              <a:rPr lang="en-US" sz="1300" dirty="0">
                <a:effectLst/>
                <a:latin typeface="Arial" panose="020B0604020202020204" pitchFamily="34" charset="0"/>
                <a:ea typeface="Times New Roman" panose="02020603050405020304" pitchFamily="18" charset="0"/>
                <a:cs typeface="Arial" panose="020B0604020202020204" pitchFamily="34" charset="0"/>
              </a:rPr>
              <a:t>, G.G., Shaban, L.H., Vaccaro, J.A. and Huffman, F.G. (2022) Microalbuminuria and Hypertension among Immigrants with Type 2 Diabetes: A Community-Based Cross-Sectional Study. </a:t>
            </a:r>
            <a:r>
              <a:rPr lang="en-US" sz="1300" i="1" dirty="0">
                <a:effectLst/>
                <a:latin typeface="Arial" panose="020B0604020202020204" pitchFamily="34" charset="0"/>
                <a:ea typeface="Times New Roman" panose="02020603050405020304" pitchFamily="18" charset="0"/>
                <a:cs typeface="Arial" panose="020B0604020202020204" pitchFamily="34" charset="0"/>
              </a:rPr>
              <a:t>Journal of Personalized Medicine</a:t>
            </a:r>
            <a:r>
              <a:rPr lang="en-US" sz="1300" dirty="0">
                <a:effectLst/>
                <a:latin typeface="Arial" panose="020B0604020202020204" pitchFamily="34" charset="0"/>
                <a:ea typeface="Times New Roman" panose="02020603050405020304" pitchFamily="18" charset="0"/>
                <a:cs typeface="Arial" panose="020B0604020202020204" pitchFamily="34" charset="0"/>
              </a:rPr>
              <a:t>, </a:t>
            </a:r>
            <a:r>
              <a:rPr lang="en-US" sz="1300" b="1" dirty="0">
                <a:effectLst/>
                <a:latin typeface="Arial" panose="020B0604020202020204" pitchFamily="34" charset="0"/>
                <a:ea typeface="Times New Roman" panose="02020603050405020304" pitchFamily="18" charset="0"/>
                <a:cs typeface="Arial" panose="020B0604020202020204" pitchFamily="34" charset="0"/>
              </a:rPr>
              <a:t>12</a:t>
            </a:r>
            <a:r>
              <a:rPr lang="en-US" sz="1300" dirty="0">
                <a:effectLst/>
                <a:latin typeface="Arial" panose="020B0604020202020204" pitchFamily="34" charset="0"/>
                <a:ea typeface="Times New Roman" panose="02020603050405020304" pitchFamily="18" charset="0"/>
                <a:cs typeface="Arial" panose="020B0604020202020204" pitchFamily="34" charset="0"/>
              </a:rPr>
              <a:t>, 1777.</a:t>
            </a:r>
            <a:endParaRPr lang="en-US" sz="1300" dirty="0">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669494203"/>
      </p:ext>
    </p:extLst>
  </p:cSld>
  <p:clrMapOvr>
    <a:masterClrMapping/>
  </p:clrMapOvr>
  <mc:AlternateContent xmlns:mc="http://schemas.openxmlformats.org/markup-compatibility/2006" xmlns:p14="http://schemas.microsoft.com/office/powerpoint/2010/main">
    <mc:Choice Requires="p14">
      <p:transition spd="slow" p14:dur="2000" advTm="6278"/>
    </mc:Choice>
    <mc:Fallback xmlns="">
      <p:transition spd="slow" advTm="627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0.9|0.3|0.3|0.5|0.4|0.3"/>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7FC94D34A22E4E8C87965B40C3F140" ma:contentTypeVersion="17" ma:contentTypeDescription="Create a new document." ma:contentTypeScope="" ma:versionID="1abc5716ca10693ec39886770d141a81">
  <xsd:schema xmlns:xsd="http://www.w3.org/2001/XMLSchema" xmlns:xs="http://www.w3.org/2001/XMLSchema" xmlns:p="http://schemas.microsoft.com/office/2006/metadata/properties" xmlns:ns3="c7dfe3d0-b7eb-4b44-9d80-251ac3731c39" xmlns:ns4="5cb353af-d55f-4658-bce7-02faba5ff664" targetNamespace="http://schemas.microsoft.com/office/2006/metadata/properties" ma:root="true" ma:fieldsID="f4e7d0e3c610adacd00110f9047b8853" ns3:_="" ns4:_="">
    <xsd:import namespace="c7dfe3d0-b7eb-4b44-9d80-251ac3731c39"/>
    <xsd:import namespace="5cb353af-d55f-4658-bce7-02faba5ff66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Classificatio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fe3d0-b7eb-4b44-9d80-251ac3731c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Classification" ma:index="22" nillable="true" ma:displayName="Classification" ma:internalName="Classification">
      <xsd:simpleType>
        <xsd:restriction base="dms:Text"/>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b353af-d55f-4658-bce7-02faba5ff66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7dfe3d0-b7eb-4b44-9d80-251ac3731c39" xsi:nil="true"/>
    <Classification xmlns="c7dfe3d0-b7eb-4b44-9d80-251ac3731c39" xsi:nil="true"/>
  </documentManagement>
</p:properties>
</file>

<file path=customXml/itemProps1.xml><?xml version="1.0" encoding="utf-8"?>
<ds:datastoreItem xmlns:ds="http://schemas.openxmlformats.org/officeDocument/2006/customXml" ds:itemID="{1D764D9D-0655-4D3A-A692-44986F6B8B56}">
  <ds:schemaRefs>
    <ds:schemaRef ds:uri="http://schemas.microsoft.com/sharepoint/v3/contenttype/forms"/>
  </ds:schemaRefs>
</ds:datastoreItem>
</file>

<file path=customXml/itemProps2.xml><?xml version="1.0" encoding="utf-8"?>
<ds:datastoreItem xmlns:ds="http://schemas.openxmlformats.org/officeDocument/2006/customXml" ds:itemID="{A568086E-9407-4DE9-9F33-03C8250483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fe3d0-b7eb-4b44-9d80-251ac3731c39"/>
    <ds:schemaRef ds:uri="5cb353af-d55f-4658-bce7-02faba5ff6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C7FE0A-05FB-4F78-8F11-0B387ABCA0D2}">
  <ds:schemaRefs>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purl.org/dc/elements/1.1/"/>
    <ds:schemaRef ds:uri="5cb353af-d55f-4658-bce7-02faba5ff664"/>
    <ds:schemaRef ds:uri="http://schemas.microsoft.com/office/2006/documentManagement/types"/>
    <ds:schemaRef ds:uri="c7dfe3d0-b7eb-4b44-9d80-251ac3731c3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WidescreenPresentation</Template>
  <TotalTime>0</TotalTime>
  <Words>1124</Words>
  <Application>Microsoft Office PowerPoint</Application>
  <PresentationFormat>Custom</PresentationFormat>
  <Paragraphs>113</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Widescreen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KUMC PowerPoint Template</dc:title>
  <dc:creator/>
  <dc:description>KUMC PowerPoint Template in widescreen presentation slide size, 16:9 ratio, for use when presenting official University of Kansas Medical Center business.</dc:description>
  <cp:lastModifiedBy/>
  <cp:revision>108</cp:revision>
  <dcterms:created xsi:type="dcterms:W3CDTF">2017-08-07T16:10:00Z</dcterms:created>
  <dcterms:modified xsi:type="dcterms:W3CDTF">2024-01-17T20:31:43Z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0x0101006C7FC94D34A22E4E8C87965B40C3F140</vt:lpwstr>
  </property>
  <property fmtid="{D5CDD505-2E9C-101B-9397-08002B2CF9AE}" pid="5" name="_dlc_DocIdItemGuid">
    <vt:lpwstr>90b058b6-998f-4c3b-a8a2-a70b74a7c579</vt:lpwstr>
  </property>
  <property fmtid="{D5CDD505-2E9C-101B-9397-08002B2CF9AE}" pid="6" name="AssociatedUnits">
    <vt:lpwstr>200;#none|7c4fa30f-d19f-4e73-9d75-583297a18a3f</vt:lpwstr>
  </property>
  <property fmtid="{D5CDD505-2E9C-101B-9397-08002B2CF9AE}" pid="7" name="TaxKeyword">
    <vt:lpwstr/>
  </property>
  <property fmtid="{D5CDD505-2E9C-101B-9397-08002B2CF9AE}" pid="8" name="Campus Location">
    <vt:lpwstr>1;#all|02b52cd8-5419-4f22-9876-342b474b9454</vt:lpwstr>
  </property>
  <property fmtid="{D5CDD505-2E9C-101B-9397-08002B2CF9AE}" pid="9" name="Function">
    <vt:lpwstr>174;#Template|881753c2-48a2-496f-aa8a-13b64645a345</vt:lpwstr>
  </property>
  <property fmtid="{D5CDD505-2E9C-101B-9397-08002B2CF9AE}" pid="10" name="Organization">
    <vt:lpwstr>3;#all|72a4a27c-f66e-48fd-94ff-83c9e146132b</vt:lpwstr>
  </property>
  <property fmtid="{D5CDD505-2E9C-101B-9397-08002B2CF9AE}" pid="11" name="Organizational Unit">
    <vt:lpwstr>130;#Office of Communications|508f8037-1a5d-4def-b0c8-70ed5b97403d;#1348;#Template|881753c2-48a2-496f-aa8a-13b64645a345</vt:lpwstr>
  </property>
  <property fmtid="{D5CDD505-2E9C-101B-9397-08002B2CF9AE}" pid="12" name="KUMC Role">
    <vt:lpwstr>2;#all|02b52cd8-5419-4f22-9876-342b474b9454</vt:lpwstr>
  </property>
</Properties>
</file>